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12192000"/>
  <p:notesSz cx="6858000" cy="9144000"/>
  <p:embeddedFontLst>
    <p:embeddedFont>
      <p:font typeface="Montserrat SemiBold"/>
      <p:regular r:id="rId48"/>
      <p:bold r:id="rId49"/>
      <p:italic r:id="rId50"/>
      <p:boldItalic r:id="rId51"/>
    </p:embeddedFont>
    <p:embeddedFont>
      <p:font typeface="Roboto"/>
      <p:regular r:id="rId52"/>
      <p:bold r:id="rId53"/>
      <p:italic r:id="rId54"/>
      <p:boldItalic r:id="rId55"/>
    </p:embeddedFont>
    <p:embeddedFont>
      <p:font typeface="Montserrat"/>
      <p:regular r:id="rId56"/>
      <p:bold r:id="rId57"/>
      <p:italic r:id="rId58"/>
      <p:boldItalic r:id="rId59"/>
    </p:embeddedFont>
    <p:embeddedFont>
      <p:font typeface="Montserrat Medium"/>
      <p:regular r:id="rId60"/>
      <p:bold r:id="rId61"/>
      <p:italic r:id="rId62"/>
      <p:boldItalic r:id="rId63"/>
    </p:embeddedFont>
    <p:embeddedFont>
      <p:font typeface="Montserrat Light"/>
      <p:regular r:id="rId64"/>
      <p:bold r:id="rId65"/>
      <p:italic r:id="rId66"/>
      <p:boldItalic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2" roundtripDataSignature="AMtx7mg7Lu0ObABTjdC8cH0Vf7VFst6E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CFFBC26-2A2C-4B42-A0A3-7C1DA9BC595A}">
  <a:tblStyle styleId="{0CFFBC26-2A2C-4B42-A0A3-7C1DA9BC595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SemiBold-regular.fntdata"/><Relationship Id="rId47" Type="http://schemas.openxmlformats.org/officeDocument/2006/relationships/slide" Target="slides/slide41.xml"/><Relationship Id="rId49" Type="http://schemas.openxmlformats.org/officeDocument/2006/relationships/font" Target="fonts/Montserrat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Medium-italic.fntdata"/><Relationship Id="rId61" Type="http://schemas.openxmlformats.org/officeDocument/2006/relationships/font" Target="fonts/MontserratMedium-bold.fntdata"/><Relationship Id="rId20" Type="http://schemas.openxmlformats.org/officeDocument/2006/relationships/slide" Target="slides/slide14.xml"/><Relationship Id="rId64" Type="http://schemas.openxmlformats.org/officeDocument/2006/relationships/font" Target="fonts/MontserratLight-regular.fntdata"/><Relationship Id="rId63" Type="http://schemas.openxmlformats.org/officeDocument/2006/relationships/font" Target="fonts/MontserratMedium-boldItalic.fntdata"/><Relationship Id="rId22" Type="http://schemas.openxmlformats.org/officeDocument/2006/relationships/slide" Target="slides/slide16.xml"/><Relationship Id="rId66" Type="http://schemas.openxmlformats.org/officeDocument/2006/relationships/font" Target="fonts/MontserratLight-italic.fntdata"/><Relationship Id="rId21" Type="http://schemas.openxmlformats.org/officeDocument/2006/relationships/slide" Target="slides/slide15.xml"/><Relationship Id="rId65" Type="http://schemas.openxmlformats.org/officeDocument/2006/relationships/font" Target="fonts/MontserratLight-bold.fntdata"/><Relationship Id="rId24" Type="http://schemas.openxmlformats.org/officeDocument/2006/relationships/slide" Target="slides/slide18.xml"/><Relationship Id="rId68" Type="http://schemas.openxmlformats.org/officeDocument/2006/relationships/font" Target="fonts/OpenSans-regular.fntdata"/><Relationship Id="rId23" Type="http://schemas.openxmlformats.org/officeDocument/2006/relationships/slide" Target="slides/slide17.xml"/><Relationship Id="rId67" Type="http://schemas.openxmlformats.org/officeDocument/2006/relationships/font" Target="fonts/MontserratLight-boldItalic.fntdata"/><Relationship Id="rId60" Type="http://schemas.openxmlformats.org/officeDocument/2006/relationships/font" Target="fonts/Montserrat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Montserrat-boldItalic.fntdata"/><Relationship Id="rId14" Type="http://schemas.openxmlformats.org/officeDocument/2006/relationships/slide" Target="slides/slide8.xml"/><Relationship Id="rId58"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83b93e3bd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783b93e3bd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83b93e3bd_1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783b93e3bd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83b93e3bd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783b93e3bd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83b93e3bd_1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783b93e3bd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783b93e3bd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783b93e3bd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83b93e3bd_1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783b93e3bd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83b93e3bd_1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783b93e3bd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83b93e3bd_1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783b93e3bd_1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83b93e3bd_1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783b93e3bd_1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83b93e3bd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783b93e3bd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783b93e3bd_1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783b93e3bd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783b93e3bd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783b93e3bd_1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783b93e3bd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783b93e3bd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g783b93e3bd_1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783b93e3bd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783b93e3bd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783b93e3bd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7843369f0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7843369f0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783b93e3bd_1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783b93e3bd_1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e de titr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de section"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ux contenus"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seul"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u avec légende"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vec légende"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32.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slide" Target="/ppt/slides/slide29.xml"/><Relationship Id="rId4" Type="http://schemas.openxmlformats.org/officeDocument/2006/relationships/slide" Target="/ppt/slides/slide28.xml"/><Relationship Id="rId9" Type="http://schemas.openxmlformats.org/officeDocument/2006/relationships/slide" Target="/ppt/slides/slide38.xml"/><Relationship Id="rId5" Type="http://schemas.openxmlformats.org/officeDocument/2006/relationships/slide" Target="/ppt/slides/slide25.xml"/><Relationship Id="rId6" Type="http://schemas.openxmlformats.org/officeDocument/2006/relationships/slide" Target="/ppt/slides/slide31.xml"/><Relationship Id="rId7" Type="http://schemas.openxmlformats.org/officeDocument/2006/relationships/slide" Target="/ppt/slides/slide38.xml"/><Relationship Id="rId8" Type="http://schemas.openxmlformats.org/officeDocument/2006/relationships/slide" Target="/ppt/slid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doi.org/10.1145/3125571.312558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87" name="Shape 87"/>
        <p:cNvGrpSpPr/>
        <p:nvPr/>
      </p:nvGrpSpPr>
      <p:grpSpPr>
        <a:xfrm>
          <a:off x="0" y="0"/>
          <a:ext cx="0" cy="0"/>
          <a:chOff x="0" y="0"/>
          <a:chExt cx="0" cy="0"/>
        </a:xfrm>
      </p:grpSpPr>
      <p:sp>
        <p:nvSpPr>
          <p:cNvPr id="88" name="Google Shape;88;g783b93e3bd_0_95"/>
          <p:cNvSpPr txBox="1"/>
          <p:nvPr/>
        </p:nvSpPr>
        <p:spPr>
          <a:xfrm>
            <a:off x="1067557" y="1750860"/>
            <a:ext cx="4679400" cy="7695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fr-FR" sz="4400" u="none" cap="none" strike="noStrike">
                <a:solidFill>
                  <a:srgbClr val="3D85C6"/>
                </a:solidFill>
                <a:latin typeface="Montserrat SemiBold"/>
                <a:ea typeface="Montserrat SemiBold"/>
                <a:cs typeface="Montserrat SemiBold"/>
                <a:sym typeface="Montserrat SemiBold"/>
              </a:rPr>
              <a:t>IMDB DATASET</a:t>
            </a:r>
            <a:endParaRPr>
              <a:solidFill>
                <a:srgbClr val="3D85C6"/>
              </a:solidFill>
            </a:endParaRPr>
          </a:p>
        </p:txBody>
      </p:sp>
      <p:grpSp>
        <p:nvGrpSpPr>
          <p:cNvPr id="89" name="Google Shape;89;g783b93e3bd_0_95"/>
          <p:cNvGrpSpPr/>
          <p:nvPr/>
        </p:nvGrpSpPr>
        <p:grpSpPr>
          <a:xfrm>
            <a:off x="982710" y="1731543"/>
            <a:ext cx="332100" cy="363307"/>
            <a:chOff x="2255185" y="1374068"/>
            <a:chExt cx="332100" cy="363307"/>
          </a:xfrm>
        </p:grpSpPr>
        <p:sp>
          <p:nvSpPr>
            <p:cNvPr id="90" name="Google Shape;90;g783b93e3bd_0_95"/>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91" name="Google Shape;91;g783b93e3bd_0_95"/>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92" name="Google Shape;92;g783b93e3bd_0_95"/>
          <p:cNvGrpSpPr/>
          <p:nvPr/>
        </p:nvGrpSpPr>
        <p:grpSpPr>
          <a:xfrm rot="10800000">
            <a:off x="5414856" y="2147209"/>
            <a:ext cx="332100" cy="363307"/>
            <a:chOff x="2255185" y="1374068"/>
            <a:chExt cx="332100" cy="363307"/>
          </a:xfrm>
        </p:grpSpPr>
        <p:sp>
          <p:nvSpPr>
            <p:cNvPr id="93" name="Google Shape;93;g783b93e3bd_0_95"/>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94" name="Google Shape;94;g783b93e3bd_0_95"/>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95" name="Google Shape;95;g783b93e3bd_0_95"/>
          <p:cNvSpPr/>
          <p:nvPr/>
        </p:nvSpPr>
        <p:spPr>
          <a:xfrm>
            <a:off x="2254384" y="2654411"/>
            <a:ext cx="5911500" cy="13023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434343"/>
              </a:solidFill>
              <a:latin typeface="Calibri"/>
              <a:ea typeface="Calibri"/>
              <a:cs typeface="Calibri"/>
              <a:sym typeface="Calibri"/>
            </a:endParaRPr>
          </a:p>
        </p:txBody>
      </p:sp>
      <p:sp>
        <p:nvSpPr>
          <p:cNvPr id="96" name="Google Shape;96;g783b93e3bd_0_95"/>
          <p:cNvSpPr txBox="1"/>
          <p:nvPr/>
        </p:nvSpPr>
        <p:spPr>
          <a:xfrm>
            <a:off x="2468605" y="2836263"/>
            <a:ext cx="5697300" cy="954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fr-FR" sz="2800">
                <a:solidFill>
                  <a:schemeClr val="lt1"/>
                </a:solidFill>
                <a:latin typeface="Montserrat SemiBold"/>
                <a:ea typeface="Montserrat SemiBold"/>
                <a:cs typeface="Montserrat SemiBold"/>
                <a:sym typeface="Montserrat SemiBold"/>
              </a:rPr>
              <a:t>COMMENT UN FILM </a:t>
            </a:r>
            <a:endParaRPr/>
          </a:p>
          <a:p>
            <a:pPr indent="0" lvl="0" marL="0" marR="0" rtl="0" algn="just">
              <a:spcBef>
                <a:spcPts val="0"/>
              </a:spcBef>
              <a:spcAft>
                <a:spcPts val="0"/>
              </a:spcAft>
              <a:buNone/>
            </a:pPr>
            <a:r>
              <a:rPr lang="fr-FR" sz="2800">
                <a:solidFill>
                  <a:schemeClr val="lt1"/>
                </a:solidFill>
                <a:latin typeface="Montserrat SemiBold"/>
                <a:ea typeface="Montserrat SemiBold"/>
                <a:cs typeface="Montserrat SemiBold"/>
                <a:sym typeface="Montserrat SemiBold"/>
              </a:rPr>
              <a:t>ÉTRANGER PERCE AUX USA ?</a:t>
            </a:r>
            <a:endParaRPr/>
          </a:p>
        </p:txBody>
      </p:sp>
      <p:sp>
        <p:nvSpPr>
          <p:cNvPr id="97" name="Google Shape;97;g783b93e3bd_0_95"/>
          <p:cNvSpPr txBox="1"/>
          <p:nvPr/>
        </p:nvSpPr>
        <p:spPr>
          <a:xfrm>
            <a:off x="6588322" y="4010834"/>
            <a:ext cx="1577700" cy="584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fr-FR" sz="1600">
                <a:solidFill>
                  <a:srgbClr val="434343"/>
                </a:solidFill>
                <a:latin typeface="Montserrat SemiBold"/>
                <a:ea typeface="Montserrat SemiBold"/>
                <a:cs typeface="Montserrat SemiBold"/>
                <a:sym typeface="Montserrat SemiBold"/>
              </a:rPr>
              <a:t>LOISEAU Nils</a:t>
            </a:r>
            <a:endParaRPr>
              <a:solidFill>
                <a:srgbClr val="434343"/>
              </a:solidFill>
            </a:endParaRPr>
          </a:p>
          <a:p>
            <a:pPr indent="0" lvl="0" marL="0" marR="0" rtl="0" algn="just">
              <a:spcBef>
                <a:spcPts val="0"/>
              </a:spcBef>
              <a:spcAft>
                <a:spcPts val="0"/>
              </a:spcAft>
              <a:buNone/>
            </a:pPr>
            <a:r>
              <a:rPr lang="fr-FR" sz="1600">
                <a:solidFill>
                  <a:srgbClr val="434343"/>
                </a:solidFill>
                <a:latin typeface="Montserrat SemiBold"/>
                <a:ea typeface="Montserrat SemiBold"/>
                <a:cs typeface="Montserrat SemiBold"/>
                <a:sym typeface="Montserrat SemiBold"/>
              </a:rPr>
              <a:t>PELLIER Alex</a:t>
            </a:r>
            <a:endParaRPr>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17" name="Shape 217"/>
        <p:cNvGrpSpPr/>
        <p:nvPr/>
      </p:nvGrpSpPr>
      <p:grpSpPr>
        <a:xfrm>
          <a:off x="0" y="0"/>
          <a:ext cx="0" cy="0"/>
          <a:chOff x="0" y="0"/>
          <a:chExt cx="0" cy="0"/>
        </a:xfrm>
      </p:grpSpPr>
      <p:sp>
        <p:nvSpPr>
          <p:cNvPr id="218" name="Google Shape;218;p10"/>
          <p:cNvSpPr/>
          <p:nvPr/>
        </p:nvSpPr>
        <p:spPr>
          <a:xfrm>
            <a:off x="4069308" y="225189"/>
            <a:ext cx="8259169" cy="65248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u="sng">
                <a:solidFill>
                  <a:srgbClr val="000000"/>
                </a:solidFill>
                <a:latin typeface="Comic Sans MS"/>
                <a:ea typeface="Comic Sans MS"/>
                <a:cs typeface="Comic Sans MS"/>
                <a:sym typeface="Comic Sans MS"/>
              </a:rPr>
              <a:t>Analyse “culturelle” des films étrangers</a:t>
            </a:r>
            <a:endParaRPr sz="1200">
              <a:solidFill>
                <a:schemeClr val="dk1"/>
              </a:solidFill>
              <a:latin typeface="Comic Sans MS"/>
              <a:ea typeface="Comic Sans MS"/>
              <a:cs typeface="Comic Sans MS"/>
              <a:sym typeface="Comic Sans MS"/>
            </a:endParaRPr>
          </a:p>
          <a:p>
            <a:pPr indent="0" lvl="0" marL="0" marR="0" rtl="0" algn="l">
              <a:spcBef>
                <a:spcPts val="1200"/>
              </a:spcBef>
              <a:spcAft>
                <a:spcPts val="0"/>
              </a:spcAft>
              <a:buNone/>
            </a:pPr>
            <a:r>
              <a:rPr lang="fr-FR" sz="1200">
                <a:solidFill>
                  <a:srgbClr val="000000"/>
                </a:solidFill>
                <a:latin typeface="Comic Sans MS"/>
                <a:ea typeface="Comic Sans MS"/>
                <a:cs typeface="Comic Sans MS"/>
                <a:sym typeface="Comic Sans MS"/>
              </a:rPr>
              <a:t>Quelles sont les normes des films étrangers qui percent au box-office US?</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Genres</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Thèmes (keywords/overview)</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Runtime</a:t>
            </a:r>
            <a:endParaRPr sz="12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br>
              <a:rPr lang="fr-FR" sz="1200">
                <a:solidFill>
                  <a:schemeClr val="dk1"/>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Quelles sont les normes des très bons films étrangers (parmi les 2ers déciles de tout le dataset)</a:t>
            </a:r>
            <a:endParaRPr sz="1200">
              <a:solidFill>
                <a:schemeClr val="dk1"/>
              </a:solidFill>
              <a:latin typeface="Comic Sans MS"/>
              <a:ea typeface="Comic Sans MS"/>
              <a:cs typeface="Comic Sans MS"/>
              <a:sym typeface="Comic Sans MS"/>
            </a:endParaRPr>
          </a:p>
          <a:p>
            <a:pPr indent="0" lvl="0" marL="0" marR="0" rtl="0" algn="l">
              <a:spcBef>
                <a:spcPts val="1200"/>
              </a:spcBef>
              <a:spcAft>
                <a:spcPts val="0"/>
              </a:spcAft>
              <a:buNone/>
            </a:pPr>
            <a:r>
              <a:rPr lang="fr-FR" sz="1200" u="sng">
                <a:solidFill>
                  <a:srgbClr val="000000"/>
                </a:solidFill>
                <a:latin typeface="Comic Sans MS"/>
                <a:ea typeface="Comic Sans MS"/>
                <a:cs typeface="Comic Sans MS"/>
                <a:sym typeface="Comic Sans MS"/>
              </a:rPr>
              <a:t>Analyse “culturelle” des films américains</a:t>
            </a:r>
            <a:endParaRPr sz="1200">
              <a:solidFill>
                <a:schemeClr val="dk1"/>
              </a:solidFill>
              <a:latin typeface="Comic Sans MS"/>
              <a:ea typeface="Comic Sans MS"/>
              <a:cs typeface="Comic Sans MS"/>
              <a:sym typeface="Comic Sans MS"/>
            </a:endParaRPr>
          </a:p>
          <a:p>
            <a:pPr indent="0" lvl="0" marL="0" marR="0" rtl="0" algn="l">
              <a:spcBef>
                <a:spcPts val="2400"/>
              </a:spcBef>
              <a:spcAft>
                <a:spcPts val="0"/>
              </a:spcAft>
              <a:buNone/>
            </a:pPr>
            <a:r>
              <a:rPr lang="fr-FR" sz="1200">
                <a:solidFill>
                  <a:srgbClr val="000000"/>
                </a:solidFill>
                <a:latin typeface="Comic Sans MS"/>
                <a:ea typeface="Comic Sans MS"/>
                <a:cs typeface="Comic Sans MS"/>
                <a:sym typeface="Comic Sans MS"/>
              </a:rPr>
              <a:t>Quelles sont les normes de films américains ? </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Genres</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Thèmes (keywords/overview)</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Spoken language/original language</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Runtime</a:t>
            </a:r>
            <a:endParaRPr/>
          </a:p>
          <a:p>
            <a:pPr indent="0" lvl="0" marL="0" marR="0" rtl="0" algn="l">
              <a:spcBef>
                <a:spcPts val="2400"/>
              </a:spcBef>
              <a:spcAft>
                <a:spcPts val="0"/>
              </a:spcAft>
              <a:buNone/>
            </a:pPr>
            <a:r>
              <a:rPr lang="fr-FR" sz="1200">
                <a:solidFill>
                  <a:srgbClr val="000000"/>
                </a:solidFill>
                <a:latin typeface="Comic Sans MS"/>
                <a:ea typeface="Comic Sans MS"/>
                <a:cs typeface="Comic Sans MS"/>
                <a:sym typeface="Comic Sans MS"/>
              </a:rPr>
              <a:t>Quelles sont les normes des très bons films américains (parmi les 2ers déciles de tous le ds)</a:t>
            </a:r>
            <a:endParaRPr sz="1200">
              <a:solidFill>
                <a:schemeClr val="dk1"/>
              </a:solidFill>
              <a:latin typeface="Comic Sans MS"/>
              <a:ea typeface="Comic Sans MS"/>
              <a:cs typeface="Comic Sans MS"/>
              <a:sym typeface="Comic Sans MS"/>
            </a:endParaRPr>
          </a:p>
          <a:p>
            <a:pPr indent="0" lvl="0" marL="0" marR="0" rtl="0" algn="l">
              <a:spcBef>
                <a:spcPts val="1200"/>
              </a:spcBef>
              <a:spcAft>
                <a:spcPts val="0"/>
              </a:spcAft>
              <a:buNone/>
            </a:pPr>
            <a:r>
              <a:rPr lang="fr-FR" sz="1200" u="sng">
                <a:solidFill>
                  <a:srgbClr val="000000"/>
                </a:solidFill>
                <a:latin typeface="Comic Sans MS"/>
                <a:ea typeface="Comic Sans MS"/>
                <a:cs typeface="Comic Sans MS"/>
                <a:sym typeface="Comic Sans MS"/>
              </a:rPr>
              <a:t>Analyse comparative</a:t>
            </a:r>
            <a:endParaRPr sz="12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br>
              <a:rPr lang="fr-FR" sz="1200">
                <a:solidFill>
                  <a:schemeClr val="dk1"/>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Les normes des très bons films étrangers sont-elles différentes des très bons films USA ?</a:t>
            </a:r>
            <a:br>
              <a:rPr lang="fr-FR" sz="1200">
                <a:solidFill>
                  <a:srgbClr val="000000"/>
                </a:solidFill>
                <a:latin typeface="Comic Sans MS"/>
                <a:ea typeface="Comic Sans MS"/>
                <a:cs typeface="Comic Sans MS"/>
                <a:sym typeface="Comic Sans MS"/>
              </a:rPr>
            </a:b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Les films étrangers doivent-ils s’adapter au marché américain ? </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Match original_language/spoken_language et production country ?</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Thèmes/genres</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Est-ce que les films radicalement différent des standards américains sont bien reçus ?</a:t>
            </a:r>
            <a:br>
              <a:rPr lang="fr-FR" sz="1200">
                <a:solidFill>
                  <a:srgbClr val="000000"/>
                </a:solidFill>
                <a:latin typeface="Comic Sans MS"/>
                <a:ea typeface="Comic Sans MS"/>
                <a:cs typeface="Comic Sans MS"/>
                <a:sym typeface="Comic Sans MS"/>
              </a:rPr>
            </a:b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La coopération avec les US permet-elle aux films étrangers d’être populaire ? </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Différence de budget avec les films 100% étrangers ? </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Ces films là sont-ils meilleurs ? </a:t>
            </a:r>
            <a:br>
              <a:rPr lang="fr-FR" sz="1200">
                <a:solidFill>
                  <a:srgbClr val="000000"/>
                </a:solidFill>
                <a:latin typeface="Comic Sans MS"/>
                <a:ea typeface="Comic Sans MS"/>
                <a:cs typeface="Comic Sans MS"/>
                <a:sym typeface="Comic Sans MS"/>
              </a:rPr>
            </a:br>
            <a:r>
              <a:rPr lang="fr-FR" sz="1200">
                <a:solidFill>
                  <a:srgbClr val="000000"/>
                </a:solidFill>
                <a:latin typeface="Comic Sans MS"/>
                <a:ea typeface="Comic Sans MS"/>
                <a:cs typeface="Comic Sans MS"/>
                <a:sym typeface="Comic Sans MS"/>
              </a:rPr>
              <a:t>→ Cette coopération fait-elle adapter les normes de ces films ? (différence genre/thèmes avec les films 100% étrangers) </a:t>
            </a:r>
            <a:br>
              <a:rPr lang="fr-FR" sz="1200">
                <a:solidFill>
                  <a:srgbClr val="000000"/>
                </a:solidFill>
                <a:latin typeface="Comic Sans MS"/>
                <a:ea typeface="Comic Sans MS"/>
                <a:cs typeface="Comic Sans MS"/>
                <a:sym typeface="Comic Sans MS"/>
              </a:rPr>
            </a:br>
            <a:endParaRPr sz="1200">
              <a:solidFill>
                <a:schemeClr val="dk1"/>
              </a:solidFill>
              <a:latin typeface="Comic Sans MS"/>
              <a:ea typeface="Comic Sans MS"/>
              <a:cs typeface="Comic Sans MS"/>
              <a:sym typeface="Comic Sans MS"/>
            </a:endParaRPr>
          </a:p>
        </p:txBody>
      </p:sp>
      <p:cxnSp>
        <p:nvCxnSpPr>
          <p:cNvPr id="219" name="Google Shape;219;p10"/>
          <p:cNvCxnSpPr/>
          <p:nvPr/>
        </p:nvCxnSpPr>
        <p:spPr>
          <a:xfrm>
            <a:off x="3596185" y="436728"/>
            <a:ext cx="0" cy="5984544"/>
          </a:xfrm>
          <a:prstGeom prst="straightConnector1">
            <a:avLst/>
          </a:prstGeom>
          <a:noFill/>
          <a:ln cap="flat" cmpd="sng" w="38100">
            <a:solidFill>
              <a:schemeClr val="dk1"/>
            </a:solidFill>
            <a:prstDash val="solid"/>
            <a:miter lim="800000"/>
            <a:headEnd len="sm" w="sm" type="none"/>
            <a:tailEnd len="sm" w="sm" type="none"/>
          </a:ln>
        </p:spPr>
      </p:cxnSp>
      <p:sp>
        <p:nvSpPr>
          <p:cNvPr id="220" name="Google Shape;220;p10"/>
          <p:cNvSpPr txBox="1"/>
          <p:nvPr/>
        </p:nvSpPr>
        <p:spPr>
          <a:xfrm>
            <a:off x="150075" y="701200"/>
            <a:ext cx="34461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800">
                <a:solidFill>
                  <a:schemeClr val="dk1"/>
                </a:solidFill>
                <a:latin typeface="Montserrat SemiBold"/>
                <a:ea typeface="Montserrat SemiBold"/>
                <a:cs typeface="Montserrat SemiBold"/>
                <a:sym typeface="Montserrat SemiBold"/>
              </a:rPr>
              <a:t>Plan de recherche dans le but d’exploiter les données</a:t>
            </a:r>
            <a:endParaRPr>
              <a:latin typeface="Montserrat SemiBold"/>
              <a:ea typeface="Montserrat SemiBold"/>
              <a:cs typeface="Montserrat SemiBold"/>
              <a:sym typeface="Montserrat SemiBold"/>
            </a:endParaRPr>
          </a:p>
        </p:txBody>
      </p:sp>
      <p:sp>
        <p:nvSpPr>
          <p:cNvPr id="221" name="Google Shape;221;p10"/>
          <p:cNvSpPr txBox="1"/>
          <p:nvPr/>
        </p:nvSpPr>
        <p:spPr>
          <a:xfrm rot="-5400000">
            <a:off x="2438251" y="5324818"/>
            <a:ext cx="191590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200">
                <a:solidFill>
                  <a:schemeClr val="dk1"/>
                </a:solidFill>
                <a:latin typeface="Roboto"/>
                <a:ea typeface="Roboto"/>
                <a:cs typeface="Roboto"/>
                <a:sym typeface="Roboto"/>
              </a:rPr>
              <a:t>spoiler : on a pas tout fait</a:t>
            </a:r>
            <a:endParaRPr/>
          </a:p>
        </p:txBody>
      </p:sp>
      <p:pic>
        <p:nvPicPr>
          <p:cNvPr id="222" name="Google Shape;222;p10"/>
          <p:cNvPicPr preferRelativeResize="0"/>
          <p:nvPr/>
        </p:nvPicPr>
        <p:blipFill>
          <a:blip r:embed="rId3">
            <a:alphaModFix/>
          </a:blip>
          <a:stretch>
            <a:fillRect/>
          </a:stretch>
        </p:blipFill>
        <p:spPr>
          <a:xfrm>
            <a:off x="768025" y="1445600"/>
            <a:ext cx="1988175" cy="230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26" name="Shape 226"/>
        <p:cNvGrpSpPr/>
        <p:nvPr/>
      </p:nvGrpSpPr>
      <p:grpSpPr>
        <a:xfrm>
          <a:off x="0" y="0"/>
          <a:ext cx="0" cy="0"/>
          <a:chOff x="0" y="0"/>
          <a:chExt cx="0" cy="0"/>
        </a:xfrm>
      </p:grpSpPr>
      <p:sp>
        <p:nvSpPr>
          <p:cNvPr id="227" name="Google Shape;227;p11"/>
          <p:cNvSpPr/>
          <p:nvPr/>
        </p:nvSpPr>
        <p:spPr>
          <a:xfrm>
            <a:off x="3140200" y="2406002"/>
            <a:ext cx="6123300" cy="1551000"/>
          </a:xfrm>
          <a:prstGeom prst="rect">
            <a:avLst/>
          </a:prstGeom>
          <a:solidFill>
            <a:srgbClr val="43434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11"/>
          <p:cNvSpPr txBox="1"/>
          <p:nvPr/>
        </p:nvSpPr>
        <p:spPr>
          <a:xfrm>
            <a:off x="3556121" y="2458226"/>
            <a:ext cx="5437800" cy="1446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4400">
                <a:solidFill>
                  <a:schemeClr val="lt1"/>
                </a:solidFill>
                <a:latin typeface="Montserrat SemiBold"/>
                <a:ea typeface="Montserrat SemiBold"/>
                <a:cs typeface="Montserrat SemiBold"/>
                <a:sym typeface="Montserrat SemiBold"/>
              </a:rPr>
              <a:t>QU’EST-CE QU’UN</a:t>
            </a:r>
            <a:endParaRPr/>
          </a:p>
          <a:p>
            <a:pPr indent="0" lvl="0" marL="0" marR="0" rtl="0" algn="just">
              <a:spcBef>
                <a:spcPts val="0"/>
              </a:spcBef>
              <a:spcAft>
                <a:spcPts val="0"/>
              </a:spcAft>
              <a:buNone/>
            </a:pPr>
            <a:r>
              <a:rPr lang="fr-FR" sz="4400">
                <a:solidFill>
                  <a:schemeClr val="lt1"/>
                </a:solidFill>
                <a:latin typeface="Montserrat SemiBold"/>
                <a:ea typeface="Montserrat SemiBold"/>
                <a:cs typeface="Montserrat SemiBold"/>
                <a:sym typeface="Montserrat SemiBold"/>
              </a:rPr>
              <a:t>BON FILM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32" name="Shape 232"/>
        <p:cNvGrpSpPr/>
        <p:nvPr/>
      </p:nvGrpSpPr>
      <p:grpSpPr>
        <a:xfrm>
          <a:off x="0" y="0"/>
          <a:ext cx="0" cy="0"/>
          <a:chOff x="0" y="0"/>
          <a:chExt cx="0" cy="0"/>
        </a:xfrm>
      </p:grpSpPr>
      <p:sp>
        <p:nvSpPr>
          <p:cNvPr id="233" name="Google Shape;233;p12"/>
          <p:cNvSpPr txBox="1"/>
          <p:nvPr>
            <p:ph idx="1" type="body"/>
          </p:nvPr>
        </p:nvSpPr>
        <p:spPr>
          <a:xfrm>
            <a:off x="838200" y="1614481"/>
            <a:ext cx="10515600" cy="3019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fr-FR">
                <a:latin typeface="Montserrat Medium"/>
                <a:ea typeface="Montserrat Medium"/>
                <a:cs typeface="Montserrat Medium"/>
                <a:sym typeface="Montserrat Medium"/>
              </a:rPr>
              <a:t>Il faut tout d’abord savoir </a:t>
            </a:r>
            <a:r>
              <a:rPr lang="fr-FR">
                <a:latin typeface="Montserrat Medium"/>
                <a:ea typeface="Montserrat Medium"/>
                <a:cs typeface="Montserrat Medium"/>
                <a:sym typeface="Montserrat Medium"/>
              </a:rPr>
              <a:t>ce qu’est considéré comme un bon film.</a:t>
            </a:r>
            <a:endParaRPr>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2800"/>
              <a:buNone/>
            </a:pPr>
            <a:br>
              <a:rPr lang="fr-FR">
                <a:latin typeface="Montserrat Medium"/>
                <a:ea typeface="Montserrat Medium"/>
                <a:cs typeface="Montserrat Medium"/>
                <a:sym typeface="Montserrat Medium"/>
              </a:rPr>
            </a:br>
            <a:endParaRPr>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2800"/>
              <a:buNone/>
            </a:pPr>
            <a:r>
              <a:t/>
            </a:r>
            <a:endParaRPr>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2800"/>
              <a:buNone/>
            </a:pPr>
            <a:r>
              <a:t/>
            </a:r>
            <a:endParaRPr>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2800"/>
              <a:buNone/>
            </a:pPr>
            <a:r>
              <a:t/>
            </a:r>
            <a:endParaRPr>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2800"/>
              <a:buNone/>
            </a:pPr>
            <a:r>
              <a:t/>
            </a:r>
            <a:endParaRPr>
              <a:latin typeface="Montserrat Medium"/>
              <a:ea typeface="Montserrat Medium"/>
              <a:cs typeface="Montserrat Medium"/>
              <a:sym typeface="Montserrat Medium"/>
            </a:endParaRPr>
          </a:p>
          <a:p>
            <a:pPr indent="0" lvl="0" marL="0" rtl="0" algn="l">
              <a:lnSpc>
                <a:spcPct val="90000"/>
              </a:lnSpc>
              <a:spcBef>
                <a:spcPts val="0"/>
              </a:spcBef>
              <a:spcAft>
                <a:spcPts val="0"/>
              </a:spcAft>
              <a:buClr>
                <a:schemeClr val="dk1"/>
              </a:buClr>
              <a:buSzPts val="2800"/>
              <a:buNone/>
            </a:pPr>
            <a:r>
              <a:t/>
            </a:r>
            <a:endParaRPr>
              <a:latin typeface="Montserrat Medium"/>
              <a:ea typeface="Montserrat Medium"/>
              <a:cs typeface="Montserrat Medium"/>
              <a:sym typeface="Montserrat Medium"/>
            </a:endParaRPr>
          </a:p>
          <a:p>
            <a:pPr indent="0" lvl="0" marL="0" rtl="0" algn="l">
              <a:lnSpc>
                <a:spcPct val="90000"/>
              </a:lnSpc>
              <a:spcBef>
                <a:spcPts val="1000"/>
              </a:spcBef>
              <a:spcAft>
                <a:spcPts val="0"/>
              </a:spcAft>
              <a:buClr>
                <a:schemeClr val="dk1"/>
              </a:buClr>
              <a:buSzPts val="2800"/>
              <a:buNone/>
            </a:pPr>
            <a:br>
              <a:rPr lang="fr-FR" sz="2500">
                <a:latin typeface="Montserrat SemiBold"/>
                <a:ea typeface="Montserrat SemiBold"/>
                <a:cs typeface="Montserrat SemiBold"/>
                <a:sym typeface="Montserrat SemiBold"/>
              </a:rPr>
            </a:br>
            <a:r>
              <a:rPr lang="fr-FR" sz="3000">
                <a:latin typeface="Montserrat SemiBold"/>
                <a:ea typeface="Montserrat SemiBold"/>
                <a:cs typeface="Montserrat SemiBold"/>
                <a:sym typeface="Montserrat SemiBold"/>
              </a:rPr>
              <a:t>→ </a:t>
            </a:r>
            <a:r>
              <a:rPr lang="fr-FR" sz="2500">
                <a:latin typeface="Montserrat SemiBold"/>
                <a:ea typeface="Montserrat SemiBold"/>
                <a:cs typeface="Montserrat SemiBold"/>
                <a:sym typeface="Montserrat SemiBold"/>
              </a:rPr>
              <a:t>Quelle variable est nécessaire pour subdiviser le dataset ?</a:t>
            </a:r>
            <a:endParaRPr sz="2500">
              <a:latin typeface="Montserrat SemiBold"/>
              <a:ea typeface="Montserrat SemiBold"/>
              <a:cs typeface="Montserrat SemiBold"/>
              <a:sym typeface="Montserrat SemiBold"/>
            </a:endParaRPr>
          </a:p>
        </p:txBody>
      </p:sp>
      <p:sp>
        <p:nvSpPr>
          <p:cNvPr id="234" name="Google Shape;234;p12"/>
          <p:cNvSpPr txBox="1"/>
          <p:nvPr/>
        </p:nvSpPr>
        <p:spPr>
          <a:xfrm>
            <a:off x="868975" y="431725"/>
            <a:ext cx="7850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Qu’est-ce qu’un bon film ?</a:t>
            </a:r>
            <a:endParaRPr sz="4000">
              <a:solidFill>
                <a:srgbClr val="3D85C6"/>
              </a:solidFill>
              <a:latin typeface="Montserrat SemiBold"/>
              <a:ea typeface="Montserrat SemiBold"/>
              <a:cs typeface="Montserrat SemiBold"/>
              <a:sym typeface="Montserrat SemiBold"/>
            </a:endParaRPr>
          </a:p>
        </p:txBody>
      </p:sp>
      <p:grpSp>
        <p:nvGrpSpPr>
          <p:cNvPr id="235" name="Google Shape;235;p12"/>
          <p:cNvGrpSpPr/>
          <p:nvPr/>
        </p:nvGrpSpPr>
        <p:grpSpPr>
          <a:xfrm>
            <a:off x="643729" y="431732"/>
            <a:ext cx="332100" cy="363307"/>
            <a:chOff x="2255185" y="1374068"/>
            <a:chExt cx="332100" cy="363307"/>
          </a:xfrm>
        </p:grpSpPr>
        <p:sp>
          <p:nvSpPr>
            <p:cNvPr id="236" name="Google Shape;236;p12"/>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37" name="Google Shape;237;p12"/>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238" name="Google Shape;238;p12"/>
          <p:cNvGrpSpPr/>
          <p:nvPr/>
        </p:nvGrpSpPr>
        <p:grpSpPr>
          <a:xfrm rot="10800000">
            <a:off x="7892222" y="877511"/>
            <a:ext cx="332100" cy="363307"/>
            <a:chOff x="2255185" y="1374068"/>
            <a:chExt cx="332100" cy="363307"/>
          </a:xfrm>
        </p:grpSpPr>
        <p:sp>
          <p:nvSpPr>
            <p:cNvPr id="239" name="Google Shape;239;p12"/>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40" name="Google Shape;240;p12"/>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
        <p:nvSpPr>
          <p:cNvPr id="241" name="Google Shape;241;p12"/>
          <p:cNvSpPr txBox="1"/>
          <p:nvPr/>
        </p:nvSpPr>
        <p:spPr>
          <a:xfrm>
            <a:off x="1375625" y="2765525"/>
            <a:ext cx="9227100" cy="22191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Clr>
                <a:schemeClr val="dk1"/>
              </a:buClr>
              <a:buSzPts val="2800"/>
              <a:buFont typeface="Arial"/>
              <a:buNone/>
            </a:pPr>
            <a:r>
              <a:rPr lang="fr-FR" sz="2800">
                <a:solidFill>
                  <a:schemeClr val="dk1"/>
                </a:solidFill>
                <a:latin typeface="Roboto"/>
                <a:ea typeface="Roboto"/>
                <a:cs typeface="Roboto"/>
                <a:sym typeface="Roboto"/>
              </a:rPr>
              <a:t>Sa popularité ? </a:t>
            </a:r>
            <a:br>
              <a:rPr lang="fr-FR" sz="2800">
                <a:solidFill>
                  <a:schemeClr val="dk1"/>
                </a:solidFill>
                <a:latin typeface="Roboto"/>
                <a:ea typeface="Roboto"/>
                <a:cs typeface="Roboto"/>
                <a:sym typeface="Roboto"/>
              </a:rPr>
            </a:br>
            <a:r>
              <a:rPr lang="fr-FR" sz="2800">
                <a:solidFill>
                  <a:schemeClr val="dk1"/>
                </a:solidFill>
                <a:latin typeface="Roboto"/>
                <a:ea typeface="Roboto"/>
                <a:cs typeface="Roboto"/>
                <a:sym typeface="Roboto"/>
              </a:rPr>
              <a:t>Le genre qu’il représente ? </a:t>
            </a:r>
            <a:br>
              <a:rPr lang="fr-FR" sz="2800">
                <a:solidFill>
                  <a:schemeClr val="dk1"/>
                </a:solidFill>
                <a:latin typeface="Roboto"/>
                <a:ea typeface="Roboto"/>
                <a:cs typeface="Roboto"/>
                <a:sym typeface="Roboto"/>
              </a:rPr>
            </a:br>
            <a:r>
              <a:rPr lang="fr-FR" sz="2800">
                <a:solidFill>
                  <a:schemeClr val="dk1"/>
                </a:solidFill>
                <a:latin typeface="Roboto"/>
                <a:ea typeface="Roboto"/>
                <a:cs typeface="Roboto"/>
                <a:sym typeface="Roboto"/>
              </a:rPr>
              <a:t>La rentabilité du film ou les revenus qu’il apporte ? </a:t>
            </a:r>
            <a:br>
              <a:rPr lang="fr-FR" sz="2800">
                <a:solidFill>
                  <a:schemeClr val="dk1"/>
                </a:solidFill>
                <a:latin typeface="Roboto"/>
                <a:ea typeface="Roboto"/>
                <a:cs typeface="Roboto"/>
                <a:sym typeface="Roboto"/>
              </a:rPr>
            </a:br>
            <a:r>
              <a:rPr lang="fr-FR" sz="2800">
                <a:solidFill>
                  <a:schemeClr val="dk1"/>
                </a:solidFill>
                <a:latin typeface="Roboto"/>
                <a:ea typeface="Roboto"/>
                <a:cs typeface="Roboto"/>
                <a:sym typeface="Roboto"/>
              </a:rPr>
              <a:t>Le nombre d’étoiles sur IMDB ?</a:t>
            </a:r>
            <a:endParaRPr>
              <a:latin typeface="Calibri"/>
              <a:ea typeface="Calibri"/>
              <a:cs typeface="Calibri"/>
              <a:sym typeface="Calibri"/>
            </a:endParaRPr>
          </a:p>
        </p:txBody>
      </p:sp>
      <p:pic>
        <p:nvPicPr>
          <p:cNvPr id="242" name="Google Shape;242;p12"/>
          <p:cNvPicPr preferRelativeResize="0"/>
          <p:nvPr/>
        </p:nvPicPr>
        <p:blipFill>
          <a:blip r:embed="rId3">
            <a:alphaModFix/>
          </a:blip>
          <a:stretch>
            <a:fillRect/>
          </a:stretch>
        </p:blipFill>
        <p:spPr>
          <a:xfrm>
            <a:off x="932125" y="3221900"/>
            <a:ext cx="1112725" cy="111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46" name="Shape 246"/>
        <p:cNvGrpSpPr/>
        <p:nvPr/>
      </p:nvGrpSpPr>
      <p:grpSpPr>
        <a:xfrm>
          <a:off x="0" y="0"/>
          <a:ext cx="0" cy="0"/>
          <a:chOff x="0" y="0"/>
          <a:chExt cx="0" cy="0"/>
        </a:xfrm>
      </p:grpSpPr>
      <p:sp>
        <p:nvSpPr>
          <p:cNvPr id="247" name="Google Shape;247;p13"/>
          <p:cNvSpPr txBox="1"/>
          <p:nvPr/>
        </p:nvSpPr>
        <p:spPr>
          <a:xfrm>
            <a:off x="743275" y="1859349"/>
            <a:ext cx="5016300" cy="2536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i="1" lang="fr-FR" sz="1800">
                <a:solidFill>
                  <a:schemeClr val="dk1"/>
                </a:solidFill>
                <a:latin typeface="Montserrat Medium"/>
                <a:ea typeface="Montserrat Medium"/>
                <a:cs typeface="Montserrat Medium"/>
                <a:sym typeface="Montserrat Medium"/>
              </a:rPr>
              <a:t>Supposition : un bon film est un film qui est apprécié (vote_average) par beaucoup de personnes (vote_count) et est largement bénéficiare (ROI).</a:t>
            </a:r>
            <a:endParaRPr sz="1800">
              <a:latin typeface="Montserrat Medium"/>
              <a:ea typeface="Montserrat Medium"/>
              <a:cs typeface="Montserrat Medium"/>
              <a:sym typeface="Montserrat Medium"/>
            </a:endParaRPr>
          </a:p>
          <a:p>
            <a:pPr indent="0" lvl="0" marL="0" marR="0" rtl="0" algn="l">
              <a:spcBef>
                <a:spcPts val="0"/>
              </a:spcBef>
              <a:spcAft>
                <a:spcPts val="0"/>
              </a:spcAft>
              <a:buNone/>
            </a:pPr>
            <a:r>
              <a:t/>
            </a:r>
            <a:endParaRPr i="1" sz="1800">
              <a:solidFill>
                <a:schemeClr val="dk1"/>
              </a:solidFill>
              <a:latin typeface="Montserrat Medium"/>
              <a:ea typeface="Montserrat Medium"/>
              <a:cs typeface="Montserrat Medium"/>
              <a:sym typeface="Montserrat Medium"/>
            </a:endParaRPr>
          </a:p>
          <a:p>
            <a:pPr indent="0" lvl="0" marL="0" marR="0" rtl="0" algn="l">
              <a:spcBef>
                <a:spcPts val="0"/>
              </a:spcBef>
              <a:spcAft>
                <a:spcPts val="0"/>
              </a:spcAft>
              <a:buNone/>
            </a:pPr>
            <a:r>
              <a:rPr lang="fr-FR" sz="1600">
                <a:solidFill>
                  <a:schemeClr val="dk1"/>
                </a:solidFill>
                <a:latin typeface="Montserrat Medium"/>
                <a:ea typeface="Montserrat Medium"/>
                <a:cs typeface="Montserrat Medium"/>
                <a:sym typeface="Montserrat Medium"/>
              </a:rPr>
              <a:t>Après avoir enlevé les films ayant moins de 20 votes (choix arbitraire), nous avons ordonné les données selon leur décile et centile dans le vote_average.</a:t>
            </a:r>
            <a:endParaRPr sz="1600">
              <a:latin typeface="Montserrat Medium"/>
              <a:ea typeface="Montserrat Medium"/>
              <a:cs typeface="Montserrat Medium"/>
              <a:sym typeface="Montserrat Medium"/>
            </a:endParaRPr>
          </a:p>
          <a:p>
            <a:pPr indent="0" lvl="0" marL="0" marR="0" rtl="0" algn="l">
              <a:spcBef>
                <a:spcPts val="0"/>
              </a:spcBef>
              <a:spcAft>
                <a:spcPts val="0"/>
              </a:spcAft>
              <a:buNone/>
            </a:pPr>
            <a:br>
              <a:rPr lang="fr-FR" sz="1800">
                <a:solidFill>
                  <a:schemeClr val="dk1"/>
                </a:solidFill>
                <a:latin typeface="Roboto"/>
                <a:ea typeface="Roboto"/>
                <a:cs typeface="Roboto"/>
                <a:sym typeface="Roboto"/>
              </a:rPr>
            </a:br>
            <a:endParaRPr sz="1800">
              <a:solidFill>
                <a:schemeClr val="dk1"/>
              </a:solidFill>
              <a:latin typeface="Roboto"/>
              <a:ea typeface="Roboto"/>
              <a:cs typeface="Roboto"/>
              <a:sym typeface="Roboto"/>
            </a:endParaRPr>
          </a:p>
        </p:txBody>
      </p:sp>
      <p:graphicFrame>
        <p:nvGraphicFramePr>
          <p:cNvPr id="248" name="Google Shape;248;p13"/>
          <p:cNvGraphicFramePr/>
          <p:nvPr/>
        </p:nvGraphicFramePr>
        <p:xfrm>
          <a:off x="6324600" y="2247107"/>
          <a:ext cx="3000000" cy="3000000"/>
        </p:xfrm>
        <a:graphic>
          <a:graphicData uri="http://schemas.openxmlformats.org/drawingml/2006/table">
            <a:tbl>
              <a:tblPr>
                <a:noFill/>
                <a:tableStyleId>{0CFFBC26-2A2C-4B42-A0A3-7C1DA9BC595A}</a:tableStyleId>
              </a:tblPr>
              <a:tblGrid>
                <a:gridCol w="1146250"/>
                <a:gridCol w="1146250"/>
                <a:gridCol w="1146250"/>
                <a:gridCol w="2140075"/>
              </a:tblGrid>
              <a:tr h="228600">
                <a:tc>
                  <a:txBody>
                    <a:bodyPr/>
                    <a:lstStyle/>
                    <a:p>
                      <a:pPr indent="0" lvl="0" marL="0" marR="0" rtl="0" algn="l">
                        <a:spcBef>
                          <a:spcPts val="0"/>
                        </a:spcBef>
                        <a:spcAft>
                          <a:spcPts val="0"/>
                        </a:spcAft>
                        <a:buNone/>
                      </a:pPr>
                      <a:br>
                        <a:rPr lang="fr-FR" sz="1800" u="none" cap="none" strike="noStrike"/>
                      </a:b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Top 1%</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Top 10%</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Global</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vote_average</a:t>
                      </a:r>
                      <a:endParaRPr sz="1800" u="none" cap="none" strike="noStrike"/>
                    </a:p>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(moyenne / écart-type)</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8,2 /</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7,7 / 0,25</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6,3 / 0,87 (étonnant ?)</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vote_count</a:t>
                      </a:r>
                      <a:endParaRPr sz="1800" u="none" cap="none" strike="noStrike"/>
                    </a:p>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(moyenne / écart-type)</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4326</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2280 / 2461,4</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8061 / 1308,1</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ROI</a:t>
                      </a:r>
                      <a:endParaRPr sz="1800" u="none" cap="none" strike="noStrike"/>
                    </a:p>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(moyenne / écart-type)</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10,1</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10,6 / 41,4</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8,3 / 213,4 (valeurs extrêmes)</a:t>
                      </a:r>
                      <a:endParaRPr sz="18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49" name="Google Shape;249;p13"/>
          <p:cNvSpPr txBox="1"/>
          <p:nvPr/>
        </p:nvSpPr>
        <p:spPr>
          <a:xfrm>
            <a:off x="868975" y="431725"/>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RÉFLEXION</a:t>
            </a:r>
            <a:endParaRPr sz="4000">
              <a:solidFill>
                <a:srgbClr val="3D85C6"/>
              </a:solidFill>
              <a:latin typeface="Montserrat SemiBold"/>
              <a:ea typeface="Montserrat SemiBold"/>
              <a:cs typeface="Montserrat SemiBold"/>
              <a:sym typeface="Montserrat SemiBold"/>
            </a:endParaRPr>
          </a:p>
        </p:txBody>
      </p:sp>
      <p:grpSp>
        <p:nvGrpSpPr>
          <p:cNvPr id="250" name="Google Shape;250;p13"/>
          <p:cNvGrpSpPr/>
          <p:nvPr/>
        </p:nvGrpSpPr>
        <p:grpSpPr>
          <a:xfrm>
            <a:off x="643729" y="431732"/>
            <a:ext cx="332100" cy="363307"/>
            <a:chOff x="2255185" y="1374068"/>
            <a:chExt cx="332100" cy="363307"/>
          </a:xfrm>
        </p:grpSpPr>
        <p:sp>
          <p:nvSpPr>
            <p:cNvPr id="251" name="Google Shape;251;p13"/>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52" name="Google Shape;252;p13"/>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253" name="Google Shape;253;p13"/>
          <p:cNvGrpSpPr/>
          <p:nvPr/>
        </p:nvGrpSpPr>
        <p:grpSpPr>
          <a:xfrm rot="10800000">
            <a:off x="4083797" y="790811"/>
            <a:ext cx="332100" cy="363307"/>
            <a:chOff x="2255185" y="1374068"/>
            <a:chExt cx="332100" cy="363307"/>
          </a:xfrm>
        </p:grpSpPr>
        <p:sp>
          <p:nvSpPr>
            <p:cNvPr id="254" name="Google Shape;254;p13"/>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55" name="Google Shape;255;p13"/>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
        <p:nvSpPr>
          <p:cNvPr id="256" name="Google Shape;256;p13"/>
          <p:cNvSpPr txBox="1"/>
          <p:nvPr/>
        </p:nvSpPr>
        <p:spPr>
          <a:xfrm>
            <a:off x="743275" y="4209250"/>
            <a:ext cx="5255700" cy="2339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On peut voir que les 10% meilleurs films en</a:t>
            </a:r>
            <a:endParaRPr sz="18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termes de votes sont des films en moyenne plus rentables que les autres, bien qu’il y ait beaucoup de variations parmi ce décile (des écarts en moyenne 4x supérieure à celle-là). </a:t>
            </a:r>
            <a:endParaRPr sz="18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Le vote average peut donc être un bon indicateur de qualité d’un film</a:t>
            </a:r>
            <a:endParaRPr sz="1800">
              <a:solidFill>
                <a:schemeClr val="dk1"/>
              </a:solidFill>
              <a:latin typeface="Montserrat Medium"/>
              <a:ea typeface="Montserrat Medium"/>
              <a:cs typeface="Montserrat Medium"/>
              <a:sym typeface="Montserrat Medium"/>
            </a:endParaRPr>
          </a:p>
        </p:txBody>
      </p:sp>
      <p:pic>
        <p:nvPicPr>
          <p:cNvPr id="257" name="Google Shape;257;p13"/>
          <p:cNvPicPr preferRelativeResize="0"/>
          <p:nvPr/>
        </p:nvPicPr>
        <p:blipFill>
          <a:blip r:embed="rId3">
            <a:alphaModFix/>
          </a:blip>
          <a:stretch>
            <a:fillRect/>
          </a:stretch>
        </p:blipFill>
        <p:spPr>
          <a:xfrm>
            <a:off x="10493825" y="273075"/>
            <a:ext cx="1337950" cy="1398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61" name="Shape 261"/>
        <p:cNvGrpSpPr/>
        <p:nvPr/>
      </p:nvGrpSpPr>
      <p:grpSpPr>
        <a:xfrm>
          <a:off x="0" y="0"/>
          <a:ext cx="0" cy="0"/>
          <a:chOff x="0" y="0"/>
          <a:chExt cx="0" cy="0"/>
        </a:xfrm>
      </p:grpSpPr>
      <p:graphicFrame>
        <p:nvGraphicFramePr>
          <p:cNvPr id="262" name="Google Shape;262;p14"/>
          <p:cNvGraphicFramePr/>
          <p:nvPr/>
        </p:nvGraphicFramePr>
        <p:xfrm>
          <a:off x="5962155" y="2093445"/>
          <a:ext cx="3000000" cy="3000000"/>
        </p:xfrm>
        <a:graphic>
          <a:graphicData uri="http://schemas.openxmlformats.org/drawingml/2006/table">
            <a:tbl>
              <a:tblPr>
                <a:noFill/>
                <a:tableStyleId>{0CFFBC26-2A2C-4B42-A0A3-7C1DA9BC595A}</a:tableStyleId>
              </a:tblPr>
              <a:tblGrid>
                <a:gridCol w="1146250"/>
                <a:gridCol w="1146250"/>
                <a:gridCol w="1146250"/>
                <a:gridCol w="1146250"/>
                <a:gridCol w="1146250"/>
              </a:tblGrid>
              <a:tr h="295275">
                <a:tc>
                  <a:txBody>
                    <a:bodyPr/>
                    <a:lstStyle/>
                    <a:p>
                      <a:pPr indent="0" lvl="0" marL="0" marR="0" rtl="0" algn="l">
                        <a:spcBef>
                          <a:spcPts val="0"/>
                        </a:spcBef>
                        <a:spcAft>
                          <a:spcPts val="0"/>
                        </a:spcAft>
                        <a:buNone/>
                      </a:pPr>
                      <a:br>
                        <a:rPr lang="fr-FR" sz="1800" u="none" cap="none" strike="noStrike"/>
                      </a:b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Top 10%</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Autres 90%</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Top 1%</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Autres 99%</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ROI</a:t>
                      </a:r>
                      <a:endParaRPr sz="1800" u="none" cap="none" strike="noStrike"/>
                    </a:p>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(moyenne / écart-type)</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72,9 / 675,1</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1,2, / 0,3</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632,2 / 2175,6</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2,6 / 0,2</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9700">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vote_average</a:t>
                      </a:r>
                      <a:endParaRPr sz="1800" u="none" cap="none" strike="noStrike"/>
                    </a:p>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(moyenne / écart-type)</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6,8 / 0,8</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6,2 / 0,8</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6,7 / 0,9</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6,3 / 0,8</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8600">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vote_count</a:t>
                      </a:r>
                      <a:endParaRPr sz="1800" u="none" cap="none" strike="noStrike"/>
                    </a:p>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(moyenne / écart-type)</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1409,9 / 1843</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740,8 / 940</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971,8 / 1226,4</a:t>
                      </a: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fr-FR" sz="1100" u="none" cap="none" strike="noStrike">
                          <a:solidFill>
                            <a:srgbClr val="000000"/>
                          </a:solidFill>
                          <a:latin typeface="Montserrat"/>
                          <a:ea typeface="Montserrat"/>
                          <a:cs typeface="Montserrat"/>
                          <a:sym typeface="Montserrat"/>
                        </a:rPr>
                        <a:t>805,4 / 978,7</a:t>
                      </a:r>
                      <a:endParaRPr sz="1800" u="none" cap="none" strike="noStrike"/>
                    </a:p>
                    <a:p>
                      <a:pPr indent="0" lvl="0" marL="0" marR="0" rtl="0" algn="l">
                        <a:spcBef>
                          <a:spcPts val="0"/>
                        </a:spcBef>
                        <a:spcAft>
                          <a:spcPts val="0"/>
                        </a:spcAft>
                        <a:buNone/>
                      </a:pPr>
                      <a:br>
                        <a:rPr lang="fr-FR" sz="1800" u="none" cap="none" strike="noStrike"/>
                      </a:br>
                      <a:endParaRPr sz="1800" u="none" cap="none" strike="noStrike"/>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63" name="Google Shape;263;p14"/>
          <p:cNvSpPr/>
          <p:nvPr/>
        </p:nvSpPr>
        <p:spPr>
          <a:xfrm>
            <a:off x="868975" y="1548700"/>
            <a:ext cx="4015800" cy="967500"/>
          </a:xfrm>
          <a:prstGeom prst="rect">
            <a:avLst/>
          </a:prstGeom>
          <a:noFill/>
          <a:ln>
            <a:noFill/>
          </a:ln>
        </p:spPr>
        <p:txBody>
          <a:bodyPr anchorCtr="0" anchor="ctr" bIns="45700" lIns="91425" spcFirstLastPara="1" rIns="91425" wrap="square" tIns="45700">
            <a:spAutoFit/>
          </a:bodyPr>
          <a:lstStyle/>
          <a:p>
            <a:pPr indent="0" lvl="0" marL="0" marR="0" rtl="0" algn="l">
              <a:lnSpc>
                <a:spcPct val="115000"/>
              </a:lnSpc>
              <a:spcBef>
                <a:spcPts val="0"/>
              </a:spcBef>
              <a:spcAft>
                <a:spcPts val="0"/>
              </a:spcAft>
              <a:buClr>
                <a:srgbClr val="000000"/>
              </a:buClr>
              <a:buSzPts val="1100"/>
              <a:buFont typeface="Montserrat"/>
              <a:buNone/>
            </a:pPr>
            <a:r>
              <a:rPr i="1" lang="fr-FR" sz="1500" u="none" cap="none" strike="noStrike">
                <a:solidFill>
                  <a:srgbClr val="000000"/>
                </a:solidFill>
                <a:latin typeface="Montserrat SemiBold"/>
                <a:ea typeface="Montserrat SemiBold"/>
                <a:cs typeface="Montserrat SemiBold"/>
                <a:sym typeface="Montserrat SemiBold"/>
              </a:rPr>
              <a:t>Supposition</a:t>
            </a:r>
            <a:r>
              <a:rPr i="0" lang="fr-FR" sz="1500" u="none" cap="none" strike="noStrike">
                <a:solidFill>
                  <a:srgbClr val="000000"/>
                </a:solidFill>
                <a:latin typeface="Montserrat SemiBold"/>
                <a:ea typeface="Montserrat SemiBold"/>
                <a:cs typeface="Montserrat SemiBold"/>
                <a:sym typeface="Montserrat SemiBold"/>
              </a:rPr>
              <a:t> : un film largement rentable (ROI) est nécessairement apprécié (vote_average) par le public. </a:t>
            </a:r>
            <a:endParaRPr i="0" sz="500" u="none" cap="none" strike="noStrike">
              <a:solidFill>
                <a:schemeClr val="dk1"/>
              </a:solidFill>
              <a:latin typeface="Montserrat SemiBold"/>
              <a:ea typeface="Montserrat SemiBold"/>
              <a:cs typeface="Montserrat SemiBold"/>
              <a:sym typeface="Montserrat SemiBold"/>
            </a:endParaRPr>
          </a:p>
        </p:txBody>
      </p:sp>
      <p:sp>
        <p:nvSpPr>
          <p:cNvPr id="264" name="Google Shape;264;p14"/>
          <p:cNvSpPr txBox="1"/>
          <p:nvPr/>
        </p:nvSpPr>
        <p:spPr>
          <a:xfrm>
            <a:off x="868975" y="431725"/>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RÉFLEXION</a:t>
            </a:r>
            <a:endParaRPr sz="4000">
              <a:solidFill>
                <a:srgbClr val="3D85C6"/>
              </a:solidFill>
              <a:latin typeface="Montserrat SemiBold"/>
              <a:ea typeface="Montserrat SemiBold"/>
              <a:cs typeface="Montserrat SemiBold"/>
              <a:sym typeface="Montserrat SemiBold"/>
            </a:endParaRPr>
          </a:p>
        </p:txBody>
      </p:sp>
      <p:grpSp>
        <p:nvGrpSpPr>
          <p:cNvPr id="265" name="Google Shape;265;p14"/>
          <p:cNvGrpSpPr/>
          <p:nvPr/>
        </p:nvGrpSpPr>
        <p:grpSpPr>
          <a:xfrm>
            <a:off x="643729" y="431732"/>
            <a:ext cx="332100" cy="363307"/>
            <a:chOff x="2255185" y="1374068"/>
            <a:chExt cx="332100" cy="363307"/>
          </a:xfrm>
        </p:grpSpPr>
        <p:sp>
          <p:nvSpPr>
            <p:cNvPr id="266" name="Google Shape;266;p14"/>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67" name="Google Shape;267;p14"/>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268" name="Google Shape;268;p14"/>
          <p:cNvGrpSpPr/>
          <p:nvPr/>
        </p:nvGrpSpPr>
        <p:grpSpPr>
          <a:xfrm rot="10800000">
            <a:off x="4083797" y="790811"/>
            <a:ext cx="332100" cy="363307"/>
            <a:chOff x="2255185" y="1374068"/>
            <a:chExt cx="332100" cy="363307"/>
          </a:xfrm>
        </p:grpSpPr>
        <p:sp>
          <p:nvSpPr>
            <p:cNvPr id="269" name="Google Shape;269;p14"/>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70" name="Google Shape;270;p14"/>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
        <p:nvSpPr>
          <p:cNvPr id="271" name="Google Shape;271;p14"/>
          <p:cNvSpPr txBox="1"/>
          <p:nvPr/>
        </p:nvSpPr>
        <p:spPr>
          <a:xfrm>
            <a:off x="212275" y="2800875"/>
            <a:ext cx="5255700" cy="330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Dans ce tableau organisé par déciles du</a:t>
            </a:r>
            <a:endParaRPr sz="18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ROI, on peut voir que la moyenne du vote-average du premier décile n’est que de 6,8 alors que le premier décile du vote-average (dans le précédent tableau) est de 7,7.</a:t>
            </a:r>
            <a:br>
              <a:rPr lang="fr-FR" sz="1800">
                <a:solidFill>
                  <a:schemeClr val="dk1"/>
                </a:solidFill>
                <a:latin typeface="Montserrat Medium"/>
                <a:ea typeface="Montserrat Medium"/>
                <a:cs typeface="Montserrat Medium"/>
                <a:sym typeface="Montserrat Medium"/>
              </a:rPr>
            </a:br>
            <a:br>
              <a:rPr lang="fr-FR" sz="1800">
                <a:solidFill>
                  <a:schemeClr val="dk1"/>
                </a:solidFill>
                <a:latin typeface="Montserrat Medium"/>
                <a:ea typeface="Montserrat Medium"/>
                <a:cs typeface="Montserrat Medium"/>
                <a:sym typeface="Montserrat Medium"/>
              </a:rPr>
            </a:br>
            <a:r>
              <a:rPr lang="fr-FR" sz="1800">
                <a:solidFill>
                  <a:schemeClr val="dk1"/>
                </a:solidFill>
                <a:latin typeface="Montserrat Medium"/>
                <a:ea typeface="Montserrat Medium"/>
                <a:cs typeface="Montserrat Medium"/>
                <a:sym typeface="Montserrat Medium"/>
              </a:rPr>
              <a:t>Un film rentable n’est pas nécessairement apprécié par le public. </a:t>
            </a:r>
            <a:br>
              <a:rPr lang="fr-FR" sz="1800">
                <a:solidFill>
                  <a:schemeClr val="dk1"/>
                </a:solidFill>
                <a:latin typeface="Montserrat Medium"/>
                <a:ea typeface="Montserrat Medium"/>
                <a:cs typeface="Montserrat Medium"/>
                <a:sym typeface="Montserrat Medium"/>
              </a:rPr>
            </a:br>
            <a:r>
              <a:rPr lang="fr-FR" sz="1800">
                <a:solidFill>
                  <a:schemeClr val="dk1"/>
                </a:solidFill>
                <a:latin typeface="Montserrat Medium"/>
                <a:ea typeface="Montserrat Medium"/>
                <a:cs typeface="Montserrat Medium"/>
                <a:sym typeface="Montserrat Medium"/>
              </a:rPr>
              <a:t>Le ROI ne nous semble pas être une variable utile pour classifier les films selon leur qualité.</a:t>
            </a:r>
            <a:endParaRPr sz="1800">
              <a:solidFill>
                <a:schemeClr val="dk1"/>
              </a:solidFill>
              <a:latin typeface="Montserrat Medium"/>
              <a:ea typeface="Montserrat Medium"/>
              <a:cs typeface="Montserrat Medium"/>
              <a:sym typeface="Montserrat Medium"/>
            </a:endParaRPr>
          </a:p>
        </p:txBody>
      </p:sp>
      <p:pic>
        <p:nvPicPr>
          <p:cNvPr id="272" name="Google Shape;272;p14"/>
          <p:cNvPicPr preferRelativeResize="0"/>
          <p:nvPr/>
        </p:nvPicPr>
        <p:blipFill>
          <a:blip r:embed="rId3">
            <a:alphaModFix/>
          </a:blip>
          <a:stretch>
            <a:fillRect/>
          </a:stretch>
        </p:blipFill>
        <p:spPr>
          <a:xfrm>
            <a:off x="10507825" y="273075"/>
            <a:ext cx="1337950" cy="1398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76" name="Shape 276"/>
        <p:cNvGrpSpPr/>
        <p:nvPr/>
      </p:nvGrpSpPr>
      <p:grpSpPr>
        <a:xfrm>
          <a:off x="0" y="0"/>
          <a:ext cx="0" cy="0"/>
          <a:chOff x="0" y="0"/>
          <a:chExt cx="0" cy="0"/>
        </a:xfrm>
      </p:grpSpPr>
      <p:sp>
        <p:nvSpPr>
          <p:cNvPr id="277" name="Google Shape;277;p15"/>
          <p:cNvSpPr txBox="1"/>
          <p:nvPr/>
        </p:nvSpPr>
        <p:spPr>
          <a:xfrm>
            <a:off x="826025" y="644725"/>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RÉFLEXION</a:t>
            </a:r>
            <a:endParaRPr sz="4000">
              <a:solidFill>
                <a:srgbClr val="3D85C6"/>
              </a:solidFill>
              <a:latin typeface="Montserrat SemiBold"/>
              <a:ea typeface="Montserrat SemiBold"/>
              <a:cs typeface="Montserrat SemiBold"/>
              <a:sym typeface="Montserrat SemiBold"/>
            </a:endParaRPr>
          </a:p>
        </p:txBody>
      </p:sp>
      <p:grpSp>
        <p:nvGrpSpPr>
          <p:cNvPr id="278" name="Google Shape;278;p15"/>
          <p:cNvGrpSpPr/>
          <p:nvPr/>
        </p:nvGrpSpPr>
        <p:grpSpPr>
          <a:xfrm>
            <a:off x="643729" y="431732"/>
            <a:ext cx="332100" cy="363307"/>
            <a:chOff x="2255185" y="1374068"/>
            <a:chExt cx="332100" cy="363307"/>
          </a:xfrm>
        </p:grpSpPr>
        <p:sp>
          <p:nvSpPr>
            <p:cNvPr id="279" name="Google Shape;279;p15"/>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80" name="Google Shape;280;p15"/>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281" name="Google Shape;281;p15"/>
          <p:cNvGrpSpPr/>
          <p:nvPr/>
        </p:nvGrpSpPr>
        <p:grpSpPr>
          <a:xfrm rot="10800000">
            <a:off x="4119572" y="1134436"/>
            <a:ext cx="332100" cy="363307"/>
            <a:chOff x="2255185" y="1374068"/>
            <a:chExt cx="332100" cy="363307"/>
          </a:xfrm>
        </p:grpSpPr>
        <p:sp>
          <p:nvSpPr>
            <p:cNvPr id="282" name="Google Shape;282;p15"/>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83" name="Google Shape;283;p15"/>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
        <p:nvSpPr>
          <p:cNvPr id="284" name="Google Shape;284;p15"/>
          <p:cNvSpPr txBox="1"/>
          <p:nvPr/>
        </p:nvSpPr>
        <p:spPr>
          <a:xfrm>
            <a:off x="1144675" y="2234175"/>
            <a:ext cx="6681900" cy="330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A ce stade là de l’aventure, on venait de se rendre compte que le ROI ne mesure que la rentabilité d’un film et pas le nombre d’entrées. </a:t>
            </a:r>
            <a:br>
              <a:rPr lang="fr-FR" sz="1800">
                <a:solidFill>
                  <a:schemeClr val="dk1"/>
                </a:solidFill>
                <a:latin typeface="Montserrat Medium"/>
                <a:ea typeface="Montserrat Medium"/>
                <a:cs typeface="Montserrat Medium"/>
                <a:sym typeface="Montserrat Medium"/>
              </a:rPr>
            </a:br>
            <a:br>
              <a:rPr lang="fr-FR" sz="1800">
                <a:solidFill>
                  <a:schemeClr val="dk1"/>
                </a:solidFill>
                <a:latin typeface="Montserrat Medium"/>
                <a:ea typeface="Montserrat Medium"/>
                <a:cs typeface="Montserrat Medium"/>
                <a:sym typeface="Montserrat Medium"/>
              </a:rPr>
            </a:br>
            <a:r>
              <a:rPr lang="fr-FR" sz="1800">
                <a:solidFill>
                  <a:schemeClr val="dk1"/>
                </a:solidFill>
                <a:latin typeface="Montserrat Medium"/>
                <a:ea typeface="Montserrat Medium"/>
                <a:cs typeface="Montserrat Medium"/>
                <a:sym typeface="Montserrat Medium"/>
              </a:rPr>
              <a:t>Afin de réfléchir en termes d’entrées et de public, il faut analyser le revenue.</a:t>
            </a:r>
            <a:endParaRPr sz="18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Néanmoins, on ne va extraire un subset avec l’aide de une seule variable alors comment choisir entre revenue et vote-average ?</a:t>
            </a:r>
            <a:endParaRPr sz="18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p:txBody>
      </p:sp>
      <p:pic>
        <p:nvPicPr>
          <p:cNvPr id="285" name="Google Shape;285;p15"/>
          <p:cNvPicPr preferRelativeResize="0"/>
          <p:nvPr/>
        </p:nvPicPr>
        <p:blipFill>
          <a:blip r:embed="rId3">
            <a:alphaModFix/>
          </a:blip>
          <a:stretch>
            <a:fillRect/>
          </a:stretch>
        </p:blipFill>
        <p:spPr>
          <a:xfrm>
            <a:off x="10507825" y="268438"/>
            <a:ext cx="1337950" cy="139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89" name="Shape 289"/>
        <p:cNvGrpSpPr/>
        <p:nvPr/>
      </p:nvGrpSpPr>
      <p:grpSpPr>
        <a:xfrm>
          <a:off x="0" y="0"/>
          <a:ext cx="0" cy="0"/>
          <a:chOff x="0" y="0"/>
          <a:chExt cx="0" cy="0"/>
        </a:xfrm>
      </p:grpSpPr>
      <p:sp>
        <p:nvSpPr>
          <p:cNvPr id="290" name="Google Shape;290;g783b93e3bd_1_37"/>
          <p:cNvSpPr txBox="1"/>
          <p:nvPr/>
        </p:nvSpPr>
        <p:spPr>
          <a:xfrm>
            <a:off x="826025" y="644725"/>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RÉFLEXION</a:t>
            </a:r>
            <a:endParaRPr sz="4000">
              <a:solidFill>
                <a:srgbClr val="3D85C6"/>
              </a:solidFill>
              <a:latin typeface="Montserrat SemiBold"/>
              <a:ea typeface="Montserrat SemiBold"/>
              <a:cs typeface="Montserrat SemiBold"/>
              <a:sym typeface="Montserrat SemiBold"/>
            </a:endParaRPr>
          </a:p>
        </p:txBody>
      </p:sp>
      <p:grpSp>
        <p:nvGrpSpPr>
          <p:cNvPr id="291" name="Google Shape;291;g783b93e3bd_1_37"/>
          <p:cNvGrpSpPr/>
          <p:nvPr/>
        </p:nvGrpSpPr>
        <p:grpSpPr>
          <a:xfrm>
            <a:off x="643729" y="431732"/>
            <a:ext cx="332100" cy="363307"/>
            <a:chOff x="2255185" y="1374068"/>
            <a:chExt cx="332100" cy="363307"/>
          </a:xfrm>
        </p:grpSpPr>
        <p:sp>
          <p:nvSpPr>
            <p:cNvPr id="292" name="Google Shape;292;g783b93e3bd_1_37"/>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93" name="Google Shape;293;g783b93e3bd_1_37"/>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294" name="Google Shape;294;g783b93e3bd_1_37"/>
          <p:cNvGrpSpPr/>
          <p:nvPr/>
        </p:nvGrpSpPr>
        <p:grpSpPr>
          <a:xfrm rot="10800000">
            <a:off x="4119572" y="1134436"/>
            <a:ext cx="332100" cy="363307"/>
            <a:chOff x="2255185" y="1374068"/>
            <a:chExt cx="332100" cy="363307"/>
          </a:xfrm>
        </p:grpSpPr>
        <p:sp>
          <p:nvSpPr>
            <p:cNvPr id="295" name="Google Shape;295;g783b93e3bd_1_37"/>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96" name="Google Shape;296;g783b93e3bd_1_37"/>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pic>
        <p:nvPicPr>
          <p:cNvPr descr="Étiquettes de lignes • &#10;11,4 &#10;Vide) &#10;Total général &#10;Moyenne de revenue &#10;44059169,63 &#10;72100485,17 &#10;91371578,07 &#10;94743123,39 &#10;97168549,25 &#10;108421145,3 &#10;107250968,5 &#10;105703275 &#10;132251415,2 &#10;178727685,5 &#10;100866183,3 &#10;Total &#10;200000000 " id="297" name="Google Shape;297;g783b93e3bd_1_37"/>
          <p:cNvPicPr preferRelativeResize="0"/>
          <p:nvPr/>
        </p:nvPicPr>
        <p:blipFill rotWithShape="1">
          <a:blip r:embed="rId3">
            <a:alphaModFix/>
          </a:blip>
          <a:srcRect b="8907" l="44418" r="2148" t="16242"/>
          <a:stretch/>
        </p:blipFill>
        <p:spPr>
          <a:xfrm>
            <a:off x="5593800" y="2240663"/>
            <a:ext cx="4168948" cy="2376675"/>
          </a:xfrm>
          <a:prstGeom prst="rect">
            <a:avLst/>
          </a:prstGeom>
          <a:noFill/>
          <a:ln>
            <a:noFill/>
          </a:ln>
        </p:spPr>
      </p:pic>
      <p:sp>
        <p:nvSpPr>
          <p:cNvPr id="298" name="Google Shape;298;g783b93e3bd_1_37"/>
          <p:cNvSpPr txBox="1"/>
          <p:nvPr/>
        </p:nvSpPr>
        <p:spPr>
          <a:xfrm>
            <a:off x="975825" y="2240688"/>
            <a:ext cx="3324000" cy="237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Le vote-average semble être une bonne variable car il est aussi corrélé avec une hausse moyenne du revenu.</a:t>
            </a:r>
            <a:endParaRPr sz="18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Est-ce que la réciproque est vraie ? </a:t>
            </a:r>
            <a:endParaRPr sz="1800">
              <a:solidFill>
                <a:schemeClr val="dk1"/>
              </a:solidFill>
              <a:latin typeface="Montserrat Medium"/>
              <a:ea typeface="Montserrat Medium"/>
              <a:cs typeface="Montserrat Medium"/>
              <a:sym typeface="Montserrat Medium"/>
            </a:endParaRPr>
          </a:p>
        </p:txBody>
      </p:sp>
      <p:pic>
        <p:nvPicPr>
          <p:cNvPr id="299" name="Google Shape;299;g783b93e3bd_1_37"/>
          <p:cNvPicPr preferRelativeResize="0"/>
          <p:nvPr/>
        </p:nvPicPr>
        <p:blipFill>
          <a:blip r:embed="rId4">
            <a:alphaModFix/>
          </a:blip>
          <a:stretch>
            <a:fillRect/>
          </a:stretch>
        </p:blipFill>
        <p:spPr>
          <a:xfrm>
            <a:off x="10507825" y="268438"/>
            <a:ext cx="1337950" cy="139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03" name="Shape 303"/>
        <p:cNvGrpSpPr/>
        <p:nvPr/>
      </p:nvGrpSpPr>
      <p:grpSpPr>
        <a:xfrm>
          <a:off x="0" y="0"/>
          <a:ext cx="0" cy="0"/>
          <a:chOff x="0" y="0"/>
          <a:chExt cx="0" cy="0"/>
        </a:xfrm>
      </p:grpSpPr>
      <p:sp>
        <p:nvSpPr>
          <p:cNvPr id="304" name="Google Shape;304;g783b93e3bd_1_52"/>
          <p:cNvSpPr txBox="1"/>
          <p:nvPr/>
        </p:nvSpPr>
        <p:spPr>
          <a:xfrm>
            <a:off x="826025" y="644725"/>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RÉFLEXION</a:t>
            </a:r>
            <a:endParaRPr sz="4000">
              <a:solidFill>
                <a:srgbClr val="3D85C6"/>
              </a:solidFill>
              <a:latin typeface="Montserrat SemiBold"/>
              <a:ea typeface="Montserrat SemiBold"/>
              <a:cs typeface="Montserrat SemiBold"/>
              <a:sym typeface="Montserrat SemiBold"/>
            </a:endParaRPr>
          </a:p>
        </p:txBody>
      </p:sp>
      <p:grpSp>
        <p:nvGrpSpPr>
          <p:cNvPr id="305" name="Google Shape;305;g783b93e3bd_1_52"/>
          <p:cNvGrpSpPr/>
          <p:nvPr/>
        </p:nvGrpSpPr>
        <p:grpSpPr>
          <a:xfrm>
            <a:off x="643729" y="431732"/>
            <a:ext cx="332100" cy="363307"/>
            <a:chOff x="2255185" y="1374068"/>
            <a:chExt cx="332100" cy="363307"/>
          </a:xfrm>
        </p:grpSpPr>
        <p:sp>
          <p:nvSpPr>
            <p:cNvPr id="306" name="Google Shape;306;g783b93e3bd_1_52"/>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307" name="Google Shape;307;g783b93e3bd_1_52"/>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308" name="Google Shape;308;g783b93e3bd_1_52"/>
          <p:cNvGrpSpPr/>
          <p:nvPr/>
        </p:nvGrpSpPr>
        <p:grpSpPr>
          <a:xfrm rot="10800000">
            <a:off x="4119572" y="1134436"/>
            <a:ext cx="332100" cy="363307"/>
            <a:chOff x="2255185" y="1374068"/>
            <a:chExt cx="332100" cy="363307"/>
          </a:xfrm>
        </p:grpSpPr>
        <p:sp>
          <p:nvSpPr>
            <p:cNvPr id="309" name="Google Shape;309;g783b93e3bd_1_52"/>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310" name="Google Shape;310;g783b93e3bd_1_52"/>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pic>
        <p:nvPicPr>
          <p:cNvPr descr="Total &#10;otal &#10;I (vide) " id="311" name="Google Shape;311;g783b93e3bd_1_52"/>
          <p:cNvPicPr preferRelativeResize="0"/>
          <p:nvPr/>
        </p:nvPicPr>
        <p:blipFill rotWithShape="1">
          <a:blip r:embed="rId3">
            <a:alphaModFix/>
          </a:blip>
          <a:srcRect b="0" l="0" r="0" t="0"/>
          <a:stretch/>
        </p:blipFill>
        <p:spPr>
          <a:xfrm>
            <a:off x="922775" y="2022738"/>
            <a:ext cx="3942299" cy="2235931"/>
          </a:xfrm>
          <a:prstGeom prst="rect">
            <a:avLst/>
          </a:prstGeom>
          <a:noFill/>
          <a:ln>
            <a:noFill/>
          </a:ln>
        </p:spPr>
      </p:pic>
      <p:sp>
        <p:nvSpPr>
          <p:cNvPr id="312" name="Google Shape;312;g783b93e3bd_1_52"/>
          <p:cNvSpPr txBox="1"/>
          <p:nvPr/>
        </p:nvSpPr>
        <p:spPr>
          <a:xfrm>
            <a:off x="6142675" y="1952400"/>
            <a:ext cx="3324000" cy="237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A l’inverse, les films les plus rémunérateurs ne sont pas nécessairement les mieux notés. La différence des deux premiers déciles avec le reste du groupe reste faible.</a:t>
            </a:r>
            <a:endParaRPr sz="1800">
              <a:solidFill>
                <a:schemeClr val="dk1"/>
              </a:solidFill>
              <a:latin typeface="Montserrat Medium"/>
              <a:ea typeface="Montserrat Medium"/>
              <a:cs typeface="Montserrat Medium"/>
              <a:sym typeface="Montserrat Medium"/>
            </a:endParaRPr>
          </a:p>
        </p:txBody>
      </p:sp>
      <p:sp>
        <p:nvSpPr>
          <p:cNvPr id="313" name="Google Shape;313;g783b93e3bd_1_52"/>
          <p:cNvSpPr txBox="1"/>
          <p:nvPr/>
        </p:nvSpPr>
        <p:spPr>
          <a:xfrm>
            <a:off x="1981800" y="5195975"/>
            <a:ext cx="8228400" cy="237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Nous allons donc continuer notre recherche après avoir extrait les deux déciles supérieurs du vote-average.</a:t>
            </a:r>
            <a:endParaRPr sz="1800">
              <a:solidFill>
                <a:schemeClr val="dk1"/>
              </a:solidFill>
              <a:latin typeface="Montserrat Medium"/>
              <a:ea typeface="Montserrat Medium"/>
              <a:cs typeface="Montserrat Medium"/>
              <a:sym typeface="Montserrat Medium"/>
            </a:endParaRPr>
          </a:p>
        </p:txBody>
      </p:sp>
      <p:pic>
        <p:nvPicPr>
          <p:cNvPr id="314" name="Google Shape;314;g783b93e3bd_1_52"/>
          <p:cNvPicPr preferRelativeResize="0"/>
          <p:nvPr/>
        </p:nvPicPr>
        <p:blipFill>
          <a:blip r:embed="rId4">
            <a:alphaModFix/>
          </a:blip>
          <a:stretch>
            <a:fillRect/>
          </a:stretch>
        </p:blipFill>
        <p:spPr>
          <a:xfrm>
            <a:off x="10500825" y="268438"/>
            <a:ext cx="1337950" cy="1398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18" name="Shape 318"/>
        <p:cNvGrpSpPr/>
        <p:nvPr/>
      </p:nvGrpSpPr>
      <p:grpSpPr>
        <a:xfrm>
          <a:off x="0" y="0"/>
          <a:ext cx="0" cy="0"/>
          <a:chOff x="0" y="0"/>
          <a:chExt cx="0" cy="0"/>
        </a:xfrm>
      </p:grpSpPr>
      <p:sp>
        <p:nvSpPr>
          <p:cNvPr id="319" name="Google Shape;319;p17"/>
          <p:cNvSpPr txBox="1"/>
          <p:nvPr/>
        </p:nvSpPr>
        <p:spPr>
          <a:xfrm>
            <a:off x="868975" y="431725"/>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RÉFLEXION</a:t>
            </a:r>
            <a:endParaRPr sz="4000">
              <a:solidFill>
                <a:srgbClr val="3D85C6"/>
              </a:solidFill>
              <a:latin typeface="Montserrat SemiBold"/>
              <a:ea typeface="Montserrat SemiBold"/>
              <a:cs typeface="Montserrat SemiBold"/>
              <a:sym typeface="Montserrat SemiBold"/>
            </a:endParaRPr>
          </a:p>
        </p:txBody>
      </p:sp>
      <p:grpSp>
        <p:nvGrpSpPr>
          <p:cNvPr id="320" name="Google Shape;320;p17"/>
          <p:cNvGrpSpPr/>
          <p:nvPr/>
        </p:nvGrpSpPr>
        <p:grpSpPr>
          <a:xfrm>
            <a:off x="643729" y="431732"/>
            <a:ext cx="332100" cy="363307"/>
            <a:chOff x="2255185" y="1374068"/>
            <a:chExt cx="332100" cy="363307"/>
          </a:xfrm>
        </p:grpSpPr>
        <p:sp>
          <p:nvSpPr>
            <p:cNvPr id="321" name="Google Shape;321;p17"/>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322" name="Google Shape;322;p17"/>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323" name="Google Shape;323;p17"/>
          <p:cNvGrpSpPr/>
          <p:nvPr/>
        </p:nvGrpSpPr>
        <p:grpSpPr>
          <a:xfrm rot="10800000">
            <a:off x="4083797" y="790811"/>
            <a:ext cx="332100" cy="363307"/>
            <a:chOff x="2255185" y="1374068"/>
            <a:chExt cx="332100" cy="363307"/>
          </a:xfrm>
        </p:grpSpPr>
        <p:sp>
          <p:nvSpPr>
            <p:cNvPr id="324" name="Google Shape;324;p17"/>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325" name="Google Shape;325;p17"/>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
        <p:nvSpPr>
          <p:cNvPr id="326" name="Google Shape;326;p17"/>
          <p:cNvSpPr txBox="1"/>
          <p:nvPr/>
        </p:nvSpPr>
        <p:spPr>
          <a:xfrm>
            <a:off x="1464375" y="2517525"/>
            <a:ext cx="3942300" cy="2376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Par ailleurs, notre analyse ne comptera pas le budget car il n’est pas corrélé avec le vote-average.</a:t>
            </a:r>
            <a:endParaRPr sz="1800">
              <a:solidFill>
                <a:schemeClr val="dk1"/>
              </a:solidFill>
              <a:latin typeface="Montserrat Medium"/>
              <a:ea typeface="Montserrat Medium"/>
              <a:cs typeface="Montserrat Medium"/>
              <a:sym typeface="Montserrat Medium"/>
            </a:endParaRPr>
          </a:p>
        </p:txBody>
      </p:sp>
      <p:pic>
        <p:nvPicPr>
          <p:cNvPr id="327" name="Google Shape;327;p17"/>
          <p:cNvPicPr preferRelativeResize="0"/>
          <p:nvPr/>
        </p:nvPicPr>
        <p:blipFill>
          <a:blip r:embed="rId3">
            <a:alphaModFix/>
          </a:blip>
          <a:stretch>
            <a:fillRect/>
          </a:stretch>
        </p:blipFill>
        <p:spPr>
          <a:xfrm>
            <a:off x="6209900" y="1547925"/>
            <a:ext cx="5382150" cy="3240800"/>
          </a:xfrm>
          <a:prstGeom prst="rect">
            <a:avLst/>
          </a:prstGeom>
          <a:noFill/>
          <a:ln>
            <a:noFill/>
          </a:ln>
        </p:spPr>
      </p:pic>
      <p:pic>
        <p:nvPicPr>
          <p:cNvPr id="328" name="Google Shape;328;p17"/>
          <p:cNvPicPr preferRelativeResize="0"/>
          <p:nvPr/>
        </p:nvPicPr>
        <p:blipFill>
          <a:blip r:embed="rId4">
            <a:alphaModFix/>
          </a:blip>
          <a:stretch>
            <a:fillRect/>
          </a:stretch>
        </p:blipFill>
        <p:spPr>
          <a:xfrm>
            <a:off x="284275" y="2692525"/>
            <a:ext cx="948725" cy="843925"/>
          </a:xfrm>
          <a:prstGeom prst="rect">
            <a:avLst/>
          </a:prstGeom>
          <a:noFill/>
          <a:ln>
            <a:noFill/>
          </a:ln>
        </p:spPr>
      </p:pic>
      <p:pic>
        <p:nvPicPr>
          <p:cNvPr id="329" name="Google Shape;329;p17"/>
          <p:cNvPicPr preferRelativeResize="0"/>
          <p:nvPr/>
        </p:nvPicPr>
        <p:blipFill>
          <a:blip r:embed="rId5">
            <a:alphaModFix/>
          </a:blip>
          <a:stretch>
            <a:fillRect/>
          </a:stretch>
        </p:blipFill>
        <p:spPr>
          <a:xfrm>
            <a:off x="10507825" y="244400"/>
            <a:ext cx="1246850" cy="1303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33" name="Shape 333"/>
        <p:cNvGrpSpPr/>
        <p:nvPr/>
      </p:nvGrpSpPr>
      <p:grpSpPr>
        <a:xfrm>
          <a:off x="0" y="0"/>
          <a:ext cx="0" cy="0"/>
          <a:chOff x="0" y="0"/>
          <a:chExt cx="0" cy="0"/>
        </a:xfrm>
      </p:grpSpPr>
      <p:sp>
        <p:nvSpPr>
          <p:cNvPr id="334" name="Google Shape;334;p18"/>
          <p:cNvSpPr/>
          <p:nvPr/>
        </p:nvSpPr>
        <p:spPr>
          <a:xfrm>
            <a:off x="2250393" y="2654411"/>
            <a:ext cx="7691214" cy="1302431"/>
          </a:xfrm>
          <a:prstGeom prst="rect">
            <a:avLst/>
          </a:prstGeom>
          <a:solidFill>
            <a:srgbClr val="43434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18"/>
          <p:cNvSpPr txBox="1"/>
          <p:nvPr/>
        </p:nvSpPr>
        <p:spPr>
          <a:xfrm>
            <a:off x="2423360" y="2920906"/>
            <a:ext cx="7345281" cy="76944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4400">
                <a:solidFill>
                  <a:schemeClr val="lt1"/>
                </a:solidFill>
                <a:latin typeface="Montserrat SemiBold"/>
                <a:ea typeface="Montserrat SemiBold"/>
                <a:cs typeface="Montserrat SemiBold"/>
                <a:sym typeface="Montserrat SemiBold"/>
              </a:rPr>
              <a:t>CINÉMA</a:t>
            </a:r>
            <a:r>
              <a:rPr lang="fr-FR" sz="4400">
                <a:solidFill>
                  <a:schemeClr val="lt1"/>
                </a:solidFill>
                <a:latin typeface="Montserrat SemiBold"/>
                <a:ea typeface="Montserrat SemiBold"/>
                <a:cs typeface="Montserrat SemiBold"/>
                <a:sym typeface="Montserrat SemiBold"/>
              </a:rPr>
              <a:t> ET </a:t>
            </a:r>
            <a:r>
              <a:rPr lang="fr-FR" sz="4400">
                <a:solidFill>
                  <a:schemeClr val="lt1"/>
                </a:solidFill>
                <a:latin typeface="Montserrat SemiBold"/>
                <a:ea typeface="Montserrat SemiBold"/>
                <a:cs typeface="Montserrat SemiBold"/>
                <a:sym typeface="Montserrat SemiBold"/>
              </a:rPr>
              <a:t>FRONTIÈRES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01" name="Shape 101"/>
        <p:cNvGrpSpPr/>
        <p:nvPr/>
      </p:nvGrpSpPr>
      <p:grpSpPr>
        <a:xfrm>
          <a:off x="0" y="0"/>
          <a:ext cx="0" cy="0"/>
          <a:chOff x="0" y="0"/>
          <a:chExt cx="0" cy="0"/>
        </a:xfrm>
      </p:grpSpPr>
      <p:sp>
        <p:nvSpPr>
          <p:cNvPr id="102" name="Google Shape;102;p2"/>
          <p:cNvSpPr/>
          <p:nvPr/>
        </p:nvSpPr>
        <p:spPr>
          <a:xfrm>
            <a:off x="1151925" y="2236875"/>
            <a:ext cx="482100" cy="314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03" name="Google Shape;103;p2"/>
          <p:cNvSpPr txBox="1"/>
          <p:nvPr/>
        </p:nvSpPr>
        <p:spPr>
          <a:xfrm>
            <a:off x="4215900" y="430525"/>
            <a:ext cx="3760200" cy="769500"/>
          </a:xfrm>
          <a:prstGeom prst="rect">
            <a:avLst/>
          </a:prstGeom>
          <a:solidFill>
            <a:srgbClr val="EFEFE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4400">
                <a:solidFill>
                  <a:srgbClr val="3D85C6"/>
                </a:solidFill>
                <a:latin typeface="Montserrat SemiBold"/>
                <a:ea typeface="Montserrat SemiBold"/>
                <a:cs typeface="Montserrat SemiBold"/>
                <a:sym typeface="Montserrat SemiBold"/>
              </a:rPr>
              <a:t>SOMMAIRE</a:t>
            </a:r>
            <a:endParaRPr>
              <a:solidFill>
                <a:srgbClr val="3D85C6"/>
              </a:solidFill>
            </a:endParaRPr>
          </a:p>
        </p:txBody>
      </p:sp>
      <p:grpSp>
        <p:nvGrpSpPr>
          <p:cNvPr id="104" name="Google Shape;104;p2"/>
          <p:cNvGrpSpPr/>
          <p:nvPr/>
        </p:nvGrpSpPr>
        <p:grpSpPr>
          <a:xfrm rot="5400000">
            <a:off x="7891441" y="414932"/>
            <a:ext cx="332087" cy="363294"/>
            <a:chOff x="2255198" y="1374068"/>
            <a:chExt cx="332087" cy="363294"/>
          </a:xfrm>
        </p:grpSpPr>
        <p:sp>
          <p:nvSpPr>
            <p:cNvPr id="105" name="Google Shape;105;p2"/>
            <p:cNvSpPr/>
            <p:nvPr/>
          </p:nvSpPr>
          <p:spPr>
            <a:xfrm>
              <a:off x="2255199" y="1405275"/>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sp>
          <p:nvSpPr>
            <p:cNvPr id="106" name="Google Shape;106;p2"/>
            <p:cNvSpPr/>
            <p:nvPr/>
          </p:nvSpPr>
          <p:spPr>
            <a:xfrm rot="5400000">
              <a:off x="2398382" y="1230884"/>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grpSp>
      <p:grpSp>
        <p:nvGrpSpPr>
          <p:cNvPr id="107" name="Google Shape;107;p2"/>
          <p:cNvGrpSpPr/>
          <p:nvPr/>
        </p:nvGrpSpPr>
        <p:grpSpPr>
          <a:xfrm rot="-5400000">
            <a:off x="4046655" y="935452"/>
            <a:ext cx="332087" cy="363294"/>
            <a:chOff x="2255198" y="1374068"/>
            <a:chExt cx="332087" cy="363294"/>
          </a:xfrm>
        </p:grpSpPr>
        <p:sp>
          <p:nvSpPr>
            <p:cNvPr id="108" name="Google Shape;108;p2"/>
            <p:cNvSpPr/>
            <p:nvPr/>
          </p:nvSpPr>
          <p:spPr>
            <a:xfrm>
              <a:off x="2255198" y="1405275"/>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sp>
          <p:nvSpPr>
            <p:cNvPr id="109" name="Google Shape;109;p2"/>
            <p:cNvSpPr/>
            <p:nvPr/>
          </p:nvSpPr>
          <p:spPr>
            <a:xfrm rot="5400000">
              <a:off x="2398382" y="1230884"/>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grpSp>
      <p:sp>
        <p:nvSpPr>
          <p:cNvPr id="110" name="Google Shape;110;p2"/>
          <p:cNvSpPr txBox="1"/>
          <p:nvPr/>
        </p:nvSpPr>
        <p:spPr>
          <a:xfrm>
            <a:off x="1264550" y="2202900"/>
            <a:ext cx="6733500" cy="345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FR" sz="2400">
                <a:solidFill>
                  <a:srgbClr val="434343"/>
                </a:solidFill>
                <a:latin typeface="Montserrat SemiBold"/>
                <a:ea typeface="Montserrat SemiBold"/>
                <a:cs typeface="Montserrat SemiBold"/>
                <a:sym typeface="Montserrat SemiBold"/>
              </a:rPr>
              <a:t>1    Exploration</a:t>
            </a:r>
            <a:endParaRPr sz="2400">
              <a:solidFill>
                <a:srgbClr val="434343"/>
              </a:solidFill>
              <a:latin typeface="Montserrat SemiBold"/>
              <a:ea typeface="Montserrat SemiBold"/>
              <a:cs typeface="Montserrat SemiBold"/>
              <a:sym typeface="Montserrat SemiBold"/>
            </a:endParaRPr>
          </a:p>
          <a:p>
            <a:pPr indent="-218312" lvl="0" marL="342900" rtl="0" algn="l">
              <a:lnSpc>
                <a:spcPct val="115000"/>
              </a:lnSpc>
              <a:spcBef>
                <a:spcPts val="0"/>
              </a:spcBef>
              <a:spcAft>
                <a:spcPts val="0"/>
              </a:spcAft>
              <a:buNone/>
            </a:pPr>
            <a:r>
              <a:t/>
            </a:r>
            <a:endParaRPr sz="2400">
              <a:solidFill>
                <a:srgbClr val="434343"/>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rPr lang="fr-FR" sz="2400">
                <a:solidFill>
                  <a:srgbClr val="434343"/>
                </a:solidFill>
                <a:latin typeface="Montserrat SemiBold"/>
                <a:ea typeface="Montserrat SemiBold"/>
                <a:cs typeface="Montserrat SemiBold"/>
                <a:sym typeface="Montserrat SemiBold"/>
              </a:rPr>
              <a:t>2    Qu’est-ce qu’un bon film ?</a:t>
            </a:r>
            <a:endParaRPr sz="2400">
              <a:solidFill>
                <a:srgbClr val="434343"/>
              </a:solidFill>
              <a:latin typeface="Montserrat SemiBold"/>
              <a:ea typeface="Montserrat SemiBold"/>
              <a:cs typeface="Montserrat SemiBold"/>
              <a:sym typeface="Montserrat SemiBold"/>
            </a:endParaRPr>
          </a:p>
          <a:p>
            <a:pPr indent="0" lvl="0" marL="124587" rtl="0" algn="l">
              <a:lnSpc>
                <a:spcPct val="115000"/>
              </a:lnSpc>
              <a:spcBef>
                <a:spcPts val="0"/>
              </a:spcBef>
              <a:spcAft>
                <a:spcPts val="0"/>
              </a:spcAft>
              <a:buNone/>
            </a:pPr>
            <a:r>
              <a:t/>
            </a:r>
            <a:endParaRPr sz="2400">
              <a:solidFill>
                <a:srgbClr val="434343"/>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rPr lang="fr-FR" sz="2400">
                <a:solidFill>
                  <a:srgbClr val="434343"/>
                </a:solidFill>
                <a:latin typeface="Montserrat SemiBold"/>
                <a:ea typeface="Montserrat SemiBold"/>
                <a:cs typeface="Montserrat SemiBold"/>
                <a:sym typeface="Montserrat SemiBold"/>
              </a:rPr>
              <a:t>3    Cinéma et frontières</a:t>
            </a:r>
            <a:endParaRPr sz="2400">
              <a:solidFill>
                <a:srgbClr val="434343"/>
              </a:solidFill>
              <a:latin typeface="Montserrat SemiBold"/>
              <a:ea typeface="Montserrat SemiBold"/>
              <a:cs typeface="Montserrat SemiBold"/>
              <a:sym typeface="Montserrat SemiBold"/>
            </a:endParaRPr>
          </a:p>
          <a:p>
            <a:pPr indent="0" lvl="0" marL="457200" rtl="0" algn="l">
              <a:lnSpc>
                <a:spcPct val="115000"/>
              </a:lnSpc>
              <a:spcBef>
                <a:spcPts val="0"/>
              </a:spcBef>
              <a:spcAft>
                <a:spcPts val="0"/>
              </a:spcAft>
              <a:buNone/>
            </a:pPr>
            <a:r>
              <a:t/>
            </a:r>
            <a:endParaRPr sz="2400">
              <a:solidFill>
                <a:srgbClr val="434343"/>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rPr lang="fr-FR" sz="2400">
                <a:solidFill>
                  <a:srgbClr val="434343"/>
                </a:solidFill>
                <a:latin typeface="Montserrat SemiBold"/>
                <a:ea typeface="Montserrat SemiBold"/>
                <a:cs typeface="Montserrat SemiBold"/>
                <a:sym typeface="Montserrat SemiBold"/>
              </a:rPr>
              <a:t>4    Vers un cinéma standard ?</a:t>
            </a:r>
            <a:endParaRPr sz="2400">
              <a:solidFill>
                <a:srgbClr val="434343"/>
              </a:solidFill>
              <a:latin typeface="Montserrat SemiBold"/>
              <a:ea typeface="Montserrat SemiBold"/>
              <a:cs typeface="Montserrat SemiBold"/>
              <a:sym typeface="Montserrat SemiBold"/>
            </a:endParaRPr>
          </a:p>
        </p:txBody>
      </p:sp>
      <p:grpSp>
        <p:nvGrpSpPr>
          <p:cNvPr id="111" name="Google Shape;111;p2"/>
          <p:cNvGrpSpPr/>
          <p:nvPr/>
        </p:nvGrpSpPr>
        <p:grpSpPr>
          <a:xfrm rot="-5400000">
            <a:off x="1232370" y="2425265"/>
            <a:ext cx="262558" cy="282580"/>
            <a:chOff x="2255185" y="1374068"/>
            <a:chExt cx="332100" cy="363307"/>
          </a:xfrm>
        </p:grpSpPr>
        <p:sp>
          <p:nvSpPr>
            <p:cNvPr id="112" name="Google Shape;112;p2"/>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sp>
          <p:nvSpPr>
            <p:cNvPr id="113" name="Google Shape;113;p2"/>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grpSp>
      <p:grpSp>
        <p:nvGrpSpPr>
          <p:cNvPr id="114" name="Google Shape;114;p2"/>
          <p:cNvGrpSpPr/>
          <p:nvPr/>
        </p:nvGrpSpPr>
        <p:grpSpPr>
          <a:xfrm rot="-5400000">
            <a:off x="1232370" y="3287715"/>
            <a:ext cx="262558" cy="282580"/>
            <a:chOff x="2255185" y="1374068"/>
            <a:chExt cx="332100" cy="363307"/>
          </a:xfrm>
        </p:grpSpPr>
        <p:sp>
          <p:nvSpPr>
            <p:cNvPr id="115" name="Google Shape;115;p2"/>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sp>
          <p:nvSpPr>
            <p:cNvPr id="116" name="Google Shape;116;p2"/>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grpSp>
      <p:grpSp>
        <p:nvGrpSpPr>
          <p:cNvPr id="117" name="Google Shape;117;p2"/>
          <p:cNvGrpSpPr/>
          <p:nvPr/>
        </p:nvGrpSpPr>
        <p:grpSpPr>
          <a:xfrm rot="-5400000">
            <a:off x="1232370" y="4111703"/>
            <a:ext cx="262558" cy="282580"/>
            <a:chOff x="2255185" y="1374068"/>
            <a:chExt cx="332100" cy="363307"/>
          </a:xfrm>
        </p:grpSpPr>
        <p:sp>
          <p:nvSpPr>
            <p:cNvPr id="118" name="Google Shape;118;p2"/>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sp>
          <p:nvSpPr>
            <p:cNvPr id="119" name="Google Shape;119;p2"/>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grpSp>
      <p:grpSp>
        <p:nvGrpSpPr>
          <p:cNvPr id="120" name="Google Shape;120;p2"/>
          <p:cNvGrpSpPr/>
          <p:nvPr/>
        </p:nvGrpSpPr>
        <p:grpSpPr>
          <a:xfrm rot="-5400000">
            <a:off x="1232370" y="4935690"/>
            <a:ext cx="262558" cy="282580"/>
            <a:chOff x="2255185" y="1374068"/>
            <a:chExt cx="332100" cy="363307"/>
          </a:xfrm>
        </p:grpSpPr>
        <p:sp>
          <p:nvSpPr>
            <p:cNvPr id="121" name="Google Shape;121;p2"/>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sp>
          <p:nvSpPr>
            <p:cNvPr id="122" name="Google Shape;122;p2"/>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434343"/>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39" name="Shape 339"/>
        <p:cNvGrpSpPr/>
        <p:nvPr/>
      </p:nvGrpSpPr>
      <p:grpSpPr>
        <a:xfrm>
          <a:off x="0" y="0"/>
          <a:ext cx="0" cy="0"/>
          <a:chOff x="0" y="0"/>
          <a:chExt cx="0" cy="0"/>
        </a:xfrm>
      </p:grpSpPr>
      <p:sp>
        <p:nvSpPr>
          <p:cNvPr id="340" name="Google Shape;340;p19"/>
          <p:cNvSpPr txBox="1"/>
          <p:nvPr/>
        </p:nvSpPr>
        <p:spPr>
          <a:xfrm>
            <a:off x="975825" y="467525"/>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0BJECTIFS</a:t>
            </a:r>
            <a:endParaRPr sz="4000">
              <a:solidFill>
                <a:srgbClr val="3D85C6"/>
              </a:solidFill>
              <a:latin typeface="Montserrat SemiBold"/>
              <a:ea typeface="Montserrat SemiBold"/>
              <a:cs typeface="Montserrat SemiBold"/>
              <a:sym typeface="Montserrat SemiBold"/>
            </a:endParaRPr>
          </a:p>
        </p:txBody>
      </p:sp>
      <p:grpSp>
        <p:nvGrpSpPr>
          <p:cNvPr id="341" name="Google Shape;341;p19"/>
          <p:cNvGrpSpPr/>
          <p:nvPr/>
        </p:nvGrpSpPr>
        <p:grpSpPr>
          <a:xfrm>
            <a:off x="643729" y="431732"/>
            <a:ext cx="332100" cy="363307"/>
            <a:chOff x="2255185" y="1374068"/>
            <a:chExt cx="332100" cy="363307"/>
          </a:xfrm>
        </p:grpSpPr>
        <p:sp>
          <p:nvSpPr>
            <p:cNvPr id="342" name="Google Shape;342;p19"/>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343" name="Google Shape;343;p19"/>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344" name="Google Shape;344;p19"/>
          <p:cNvGrpSpPr/>
          <p:nvPr/>
        </p:nvGrpSpPr>
        <p:grpSpPr>
          <a:xfrm rot="10800000">
            <a:off x="4083797" y="790811"/>
            <a:ext cx="332100" cy="363307"/>
            <a:chOff x="2255185" y="1374068"/>
            <a:chExt cx="332100" cy="363307"/>
          </a:xfrm>
        </p:grpSpPr>
        <p:sp>
          <p:nvSpPr>
            <p:cNvPr id="345" name="Google Shape;345;p19"/>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346" name="Google Shape;346;p19"/>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
        <p:nvSpPr>
          <p:cNvPr id="347" name="Google Shape;347;p19"/>
          <p:cNvSpPr txBox="1"/>
          <p:nvPr/>
        </p:nvSpPr>
        <p:spPr>
          <a:xfrm>
            <a:off x="643725" y="1284900"/>
            <a:ext cx="7761300" cy="35145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2600">
                <a:solidFill>
                  <a:schemeClr val="dk1"/>
                </a:solidFill>
                <a:latin typeface="Montserrat Medium"/>
                <a:ea typeface="Montserrat Medium"/>
                <a:cs typeface="Montserrat Medium"/>
                <a:sym typeface="Montserrat Medium"/>
              </a:rPr>
              <a:t>Réalisation d’une carte représentant les pays producteurs de films (parmi les 20% meilleurs films), selon leur degré de co-productions avec les USA et le degré de films sortis en langue originale anglaise (et donc  </a:t>
            </a:r>
            <a:r>
              <a:rPr lang="fr-FR" sz="2600">
                <a:solidFill>
                  <a:schemeClr val="dk1"/>
                </a:solidFill>
                <a:latin typeface="Montserrat Medium"/>
                <a:ea typeface="Montserrat Medium"/>
                <a:cs typeface="Montserrat Medium"/>
                <a:sym typeface="Montserrat Medium"/>
              </a:rPr>
              <a:t>vraisemblablement</a:t>
            </a:r>
            <a:r>
              <a:rPr lang="fr-FR" sz="2600">
                <a:solidFill>
                  <a:schemeClr val="dk1"/>
                </a:solidFill>
                <a:latin typeface="Montserrat Medium"/>
                <a:ea typeface="Montserrat Medium"/>
                <a:cs typeface="Montserrat Medium"/>
                <a:sym typeface="Montserrat Medium"/>
              </a:rPr>
              <a:t> sortis aux USA ou dans un pays anglophone avant ou en même temps dans le pays participant).</a:t>
            </a:r>
            <a:br>
              <a:rPr lang="fr-FR" sz="2600">
                <a:solidFill>
                  <a:schemeClr val="dk1"/>
                </a:solidFill>
                <a:latin typeface="Montserrat Medium"/>
                <a:ea typeface="Montserrat Medium"/>
                <a:cs typeface="Montserrat Medium"/>
                <a:sym typeface="Montserrat Medium"/>
              </a:rPr>
            </a:br>
            <a:br>
              <a:rPr lang="fr-FR" sz="2600">
                <a:solidFill>
                  <a:schemeClr val="dk1"/>
                </a:solidFill>
                <a:latin typeface="Montserrat Medium"/>
                <a:ea typeface="Montserrat Medium"/>
                <a:cs typeface="Montserrat Medium"/>
                <a:sym typeface="Montserrat Medium"/>
              </a:rPr>
            </a:br>
            <a:r>
              <a:rPr lang="fr-FR" sz="2600">
                <a:solidFill>
                  <a:schemeClr val="dk1"/>
                </a:solidFill>
                <a:latin typeface="Montserrat Medium"/>
                <a:ea typeface="Montserrat Medium"/>
                <a:cs typeface="Montserrat Medium"/>
                <a:sym typeface="Montserrat Medium"/>
              </a:rPr>
              <a:t>Cette carte nous permettra par la suite d’analyser si des pays semblent être différentes “culturellement” des USA ou si la production de films semble homogène. </a:t>
            </a:r>
            <a:endParaRPr sz="2600">
              <a:solidFill>
                <a:schemeClr val="dk1"/>
              </a:solidFill>
              <a:latin typeface="Montserrat Medium"/>
              <a:ea typeface="Montserrat Medium"/>
              <a:cs typeface="Montserrat Medium"/>
              <a:sym typeface="Montserrat Medium"/>
            </a:endParaRPr>
          </a:p>
        </p:txBody>
      </p:sp>
      <p:sp>
        <p:nvSpPr>
          <p:cNvPr id="348" name="Google Shape;348;p19"/>
          <p:cNvSpPr/>
          <p:nvPr/>
        </p:nvSpPr>
        <p:spPr>
          <a:xfrm>
            <a:off x="9510125" y="2695250"/>
            <a:ext cx="1644836" cy="1581375"/>
          </a:xfrm>
          <a:prstGeom prst="rect">
            <a:avLst/>
          </a:prstGeom>
          <a:noFill/>
          <a:ln>
            <a:noFill/>
          </a:ln>
        </p:spPr>
      </p:sp>
      <p:pic>
        <p:nvPicPr>
          <p:cNvPr id="349" name="Google Shape;349;p19"/>
          <p:cNvPicPr preferRelativeResize="0"/>
          <p:nvPr/>
        </p:nvPicPr>
        <p:blipFill>
          <a:blip r:embed="rId3">
            <a:alphaModFix/>
          </a:blip>
          <a:stretch>
            <a:fillRect/>
          </a:stretch>
        </p:blipFill>
        <p:spPr>
          <a:xfrm>
            <a:off x="9444938" y="2632575"/>
            <a:ext cx="1775200" cy="1706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53" name="Shape 353"/>
        <p:cNvGrpSpPr/>
        <p:nvPr/>
      </p:nvGrpSpPr>
      <p:grpSpPr>
        <a:xfrm>
          <a:off x="0" y="0"/>
          <a:ext cx="0" cy="0"/>
          <a:chOff x="0" y="0"/>
          <a:chExt cx="0" cy="0"/>
        </a:xfrm>
      </p:grpSpPr>
      <p:sp>
        <p:nvSpPr>
          <p:cNvPr id="354" name="Google Shape;354;g783b93e3bd_1_109"/>
          <p:cNvSpPr txBox="1"/>
          <p:nvPr>
            <p:ph idx="1" type="body"/>
          </p:nvPr>
        </p:nvSpPr>
        <p:spPr>
          <a:xfrm>
            <a:off x="3467100" y="2472650"/>
            <a:ext cx="5474700" cy="11676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None/>
            </a:pPr>
            <a:r>
              <a:rPr lang="fr-FR" sz="2600">
                <a:latin typeface="Montserrat Medium"/>
                <a:ea typeface="Montserrat Medium"/>
                <a:cs typeface="Montserrat Medium"/>
                <a:sym typeface="Montserrat Medium"/>
              </a:rPr>
              <a:t>OPEN REFINE : ne garder que les films ayant étés produits par au moins un pays étranger.</a:t>
            </a:r>
            <a:endParaRPr sz="2600">
              <a:latin typeface="Montserrat Medium"/>
              <a:ea typeface="Montserrat Medium"/>
              <a:cs typeface="Montserrat Medium"/>
              <a:sym typeface="Montserrat Medium"/>
            </a:endParaRPr>
          </a:p>
        </p:txBody>
      </p:sp>
      <p:pic>
        <p:nvPicPr>
          <p:cNvPr id="355" name="Google Shape;355;g783b93e3bd_1_109"/>
          <p:cNvPicPr preferRelativeResize="0"/>
          <p:nvPr/>
        </p:nvPicPr>
        <p:blipFill>
          <a:blip r:embed="rId3">
            <a:alphaModFix/>
          </a:blip>
          <a:stretch>
            <a:fillRect/>
          </a:stretch>
        </p:blipFill>
        <p:spPr>
          <a:xfrm>
            <a:off x="80799" y="1985713"/>
            <a:ext cx="2937651" cy="2886575"/>
          </a:xfrm>
          <a:prstGeom prst="rect">
            <a:avLst/>
          </a:prstGeom>
          <a:noFill/>
          <a:ln>
            <a:noFill/>
          </a:ln>
        </p:spPr>
      </p:pic>
      <p:pic>
        <p:nvPicPr>
          <p:cNvPr id="356" name="Google Shape;356;g783b93e3bd_1_109"/>
          <p:cNvPicPr preferRelativeResize="0"/>
          <p:nvPr/>
        </p:nvPicPr>
        <p:blipFill>
          <a:blip r:embed="rId4">
            <a:alphaModFix/>
          </a:blip>
          <a:stretch>
            <a:fillRect/>
          </a:stretch>
        </p:blipFill>
        <p:spPr>
          <a:xfrm>
            <a:off x="9194575" y="342202"/>
            <a:ext cx="2717150" cy="5557149"/>
          </a:xfrm>
          <a:prstGeom prst="rect">
            <a:avLst/>
          </a:prstGeom>
          <a:noFill/>
          <a:ln>
            <a:noFill/>
          </a:ln>
        </p:spPr>
      </p:pic>
      <p:pic>
        <p:nvPicPr>
          <p:cNvPr id="357" name="Google Shape;357;g783b93e3bd_1_109"/>
          <p:cNvPicPr preferRelativeResize="0"/>
          <p:nvPr/>
        </p:nvPicPr>
        <p:blipFill>
          <a:blip r:embed="rId5">
            <a:alphaModFix/>
          </a:blip>
          <a:stretch>
            <a:fillRect/>
          </a:stretch>
        </p:blipFill>
        <p:spPr>
          <a:xfrm>
            <a:off x="480925" y="269125"/>
            <a:ext cx="1151400" cy="954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61" name="Shape 361"/>
        <p:cNvGrpSpPr/>
        <p:nvPr/>
      </p:nvGrpSpPr>
      <p:grpSpPr>
        <a:xfrm>
          <a:off x="0" y="0"/>
          <a:ext cx="0" cy="0"/>
          <a:chOff x="0" y="0"/>
          <a:chExt cx="0" cy="0"/>
        </a:xfrm>
      </p:grpSpPr>
      <p:sp>
        <p:nvSpPr>
          <p:cNvPr id="362" name="Google Shape;362;g783b93e3bd_1_83"/>
          <p:cNvSpPr txBox="1"/>
          <p:nvPr/>
        </p:nvSpPr>
        <p:spPr>
          <a:xfrm>
            <a:off x="4079475" y="2992825"/>
            <a:ext cx="4722900" cy="1345500"/>
          </a:xfrm>
          <a:prstGeom prst="rect">
            <a:avLst/>
          </a:prstGeom>
          <a:noFill/>
          <a:ln>
            <a:noFill/>
          </a:ln>
        </p:spPr>
        <p:txBody>
          <a:bodyPr anchorCtr="0" anchor="t" bIns="91425" lIns="91425" spcFirstLastPara="1" rIns="91425" wrap="square" tIns="91425">
            <a:noAutofit/>
          </a:bodyPr>
          <a:lstStyle/>
          <a:p>
            <a:pPr indent="0" lvl="0" marL="228600" rtl="0" algn="l">
              <a:lnSpc>
                <a:spcPct val="90000"/>
              </a:lnSpc>
              <a:spcBef>
                <a:spcPts val="1000"/>
              </a:spcBef>
              <a:spcAft>
                <a:spcPts val="0"/>
              </a:spcAft>
              <a:buNone/>
            </a:pPr>
            <a:r>
              <a:rPr lang="fr-FR" sz="2600">
                <a:solidFill>
                  <a:schemeClr val="dk1"/>
                </a:solidFill>
                <a:latin typeface="Montserrat Medium"/>
                <a:ea typeface="Montserrat Medium"/>
                <a:cs typeface="Montserrat Medium"/>
                <a:sym typeface="Montserrat Medium"/>
              </a:rPr>
              <a:t>OPEN REFINE : ne garder que les films en coprod avec les USA</a:t>
            </a:r>
            <a:endParaRPr/>
          </a:p>
        </p:txBody>
      </p:sp>
      <p:pic>
        <p:nvPicPr>
          <p:cNvPr id="363" name="Google Shape;363;g783b93e3bd_1_83"/>
          <p:cNvPicPr preferRelativeResize="0"/>
          <p:nvPr/>
        </p:nvPicPr>
        <p:blipFill>
          <a:blip r:embed="rId3">
            <a:alphaModFix/>
          </a:blip>
          <a:stretch>
            <a:fillRect/>
          </a:stretch>
        </p:blipFill>
        <p:spPr>
          <a:xfrm>
            <a:off x="300725" y="2099900"/>
            <a:ext cx="3234400" cy="3131349"/>
          </a:xfrm>
          <a:prstGeom prst="rect">
            <a:avLst/>
          </a:prstGeom>
          <a:noFill/>
          <a:ln>
            <a:noFill/>
          </a:ln>
        </p:spPr>
      </p:pic>
      <p:pic>
        <p:nvPicPr>
          <p:cNvPr id="364" name="Google Shape;364;g783b93e3bd_1_83"/>
          <p:cNvPicPr preferRelativeResize="0"/>
          <p:nvPr/>
        </p:nvPicPr>
        <p:blipFill>
          <a:blip r:embed="rId4">
            <a:alphaModFix/>
          </a:blip>
          <a:stretch>
            <a:fillRect/>
          </a:stretch>
        </p:blipFill>
        <p:spPr>
          <a:xfrm>
            <a:off x="9232175" y="1727250"/>
            <a:ext cx="2794801" cy="3876659"/>
          </a:xfrm>
          <a:prstGeom prst="rect">
            <a:avLst/>
          </a:prstGeom>
          <a:noFill/>
          <a:ln>
            <a:noFill/>
          </a:ln>
        </p:spPr>
      </p:pic>
      <p:pic>
        <p:nvPicPr>
          <p:cNvPr id="365" name="Google Shape;365;g783b93e3bd_1_83"/>
          <p:cNvPicPr preferRelativeResize="0"/>
          <p:nvPr/>
        </p:nvPicPr>
        <p:blipFill>
          <a:blip r:embed="rId5">
            <a:alphaModFix/>
          </a:blip>
          <a:stretch>
            <a:fillRect/>
          </a:stretch>
        </p:blipFill>
        <p:spPr>
          <a:xfrm>
            <a:off x="10875575" y="206075"/>
            <a:ext cx="1151400" cy="954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69" name="Shape 369"/>
        <p:cNvGrpSpPr/>
        <p:nvPr/>
      </p:nvGrpSpPr>
      <p:grpSpPr>
        <a:xfrm>
          <a:off x="0" y="0"/>
          <a:ext cx="0" cy="0"/>
          <a:chOff x="0" y="0"/>
          <a:chExt cx="0" cy="0"/>
        </a:xfrm>
      </p:grpSpPr>
      <p:pic>
        <p:nvPicPr>
          <p:cNvPr id="370" name="Google Shape;370;g783b93e3bd_1_75"/>
          <p:cNvPicPr preferRelativeResize="0"/>
          <p:nvPr/>
        </p:nvPicPr>
        <p:blipFill>
          <a:blip r:embed="rId3">
            <a:alphaModFix/>
          </a:blip>
          <a:stretch>
            <a:fillRect/>
          </a:stretch>
        </p:blipFill>
        <p:spPr>
          <a:xfrm>
            <a:off x="152400" y="152400"/>
            <a:ext cx="6094666" cy="6553199"/>
          </a:xfrm>
          <a:prstGeom prst="rect">
            <a:avLst/>
          </a:prstGeom>
          <a:noFill/>
          <a:ln>
            <a:noFill/>
          </a:ln>
        </p:spPr>
      </p:pic>
      <p:sp>
        <p:nvSpPr>
          <p:cNvPr id="371" name="Google Shape;371;g783b93e3bd_1_75"/>
          <p:cNvSpPr txBox="1"/>
          <p:nvPr/>
        </p:nvSpPr>
        <p:spPr>
          <a:xfrm>
            <a:off x="7341450" y="1929000"/>
            <a:ext cx="4416900" cy="21756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2600">
                <a:solidFill>
                  <a:schemeClr val="dk1"/>
                </a:solidFill>
                <a:latin typeface="Montserrat Medium"/>
                <a:ea typeface="Montserrat Medium"/>
                <a:cs typeface="Montserrat Medium"/>
                <a:sym typeface="Montserrat Medium"/>
              </a:rPr>
              <a:t>Excel : noter les variables qui nous intéressent et calculer les ratio de coprod et de langue originale en anglais</a:t>
            </a:r>
            <a:endParaRPr/>
          </a:p>
          <a:p>
            <a:pPr indent="0" lvl="0" marL="0" rtl="0" algn="just">
              <a:lnSpc>
                <a:spcPct val="90000"/>
              </a:lnSpc>
              <a:spcBef>
                <a:spcPts val="1000"/>
              </a:spcBef>
              <a:spcAft>
                <a:spcPts val="0"/>
              </a:spcAft>
              <a:buNone/>
            </a:pPr>
            <a:r>
              <a:t/>
            </a:r>
            <a:endParaRPr sz="2600">
              <a:solidFill>
                <a:schemeClr val="dk1"/>
              </a:solidFill>
              <a:latin typeface="Montserrat Medium"/>
              <a:ea typeface="Montserrat Medium"/>
              <a:cs typeface="Montserrat Medium"/>
              <a:sym typeface="Montserrat Medium"/>
            </a:endParaRPr>
          </a:p>
        </p:txBody>
      </p:sp>
      <p:pic>
        <p:nvPicPr>
          <p:cNvPr id="372" name="Google Shape;372;g783b93e3bd_1_75"/>
          <p:cNvPicPr preferRelativeResize="0"/>
          <p:nvPr/>
        </p:nvPicPr>
        <p:blipFill>
          <a:blip r:embed="rId4">
            <a:alphaModFix/>
          </a:blip>
          <a:stretch>
            <a:fillRect/>
          </a:stretch>
        </p:blipFill>
        <p:spPr>
          <a:xfrm>
            <a:off x="10855450" y="208450"/>
            <a:ext cx="1151400" cy="954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76" name="Shape 376"/>
        <p:cNvGrpSpPr/>
        <p:nvPr/>
      </p:nvGrpSpPr>
      <p:grpSpPr>
        <a:xfrm>
          <a:off x="0" y="0"/>
          <a:ext cx="0" cy="0"/>
          <a:chOff x="0" y="0"/>
          <a:chExt cx="0" cy="0"/>
        </a:xfrm>
      </p:grpSpPr>
      <p:sp>
        <p:nvSpPr>
          <p:cNvPr id="377" name="Google Shape;377;g783b93e3bd_1_129"/>
          <p:cNvSpPr txBox="1"/>
          <p:nvPr/>
        </p:nvSpPr>
        <p:spPr>
          <a:xfrm>
            <a:off x="429525" y="314975"/>
            <a:ext cx="6248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fr-FR" sz="2600">
                <a:solidFill>
                  <a:schemeClr val="dk1"/>
                </a:solidFill>
                <a:latin typeface="Montserrat Medium"/>
                <a:ea typeface="Montserrat Medium"/>
                <a:cs typeface="Montserrat Medium"/>
                <a:sym typeface="Montserrat Medium"/>
              </a:rPr>
              <a:t>On va sur raw-graph, copie-colle et : Tada !</a:t>
            </a:r>
            <a:endParaRPr sz="2600">
              <a:solidFill>
                <a:schemeClr val="dk1"/>
              </a:solidFill>
              <a:latin typeface="Montserrat Medium"/>
              <a:ea typeface="Montserrat Medium"/>
              <a:cs typeface="Montserrat Medium"/>
              <a:sym typeface="Montserrat Medium"/>
            </a:endParaRPr>
          </a:p>
        </p:txBody>
      </p:sp>
      <p:pic>
        <p:nvPicPr>
          <p:cNvPr id="378" name="Google Shape;378;g783b93e3bd_1_129"/>
          <p:cNvPicPr preferRelativeResize="0"/>
          <p:nvPr/>
        </p:nvPicPr>
        <p:blipFill>
          <a:blip r:embed="rId3">
            <a:alphaModFix/>
          </a:blip>
          <a:stretch>
            <a:fillRect/>
          </a:stretch>
        </p:blipFill>
        <p:spPr>
          <a:xfrm>
            <a:off x="953725" y="1901325"/>
            <a:ext cx="9960832" cy="3238225"/>
          </a:xfrm>
          <a:prstGeom prst="rect">
            <a:avLst/>
          </a:prstGeom>
          <a:noFill/>
          <a:ln>
            <a:noFill/>
          </a:ln>
        </p:spPr>
      </p:pic>
      <p:pic>
        <p:nvPicPr>
          <p:cNvPr id="379" name="Google Shape;379;g783b93e3bd_1_129"/>
          <p:cNvPicPr preferRelativeResize="0"/>
          <p:nvPr/>
        </p:nvPicPr>
        <p:blipFill>
          <a:blip r:embed="rId4">
            <a:alphaModFix/>
          </a:blip>
          <a:stretch>
            <a:fillRect/>
          </a:stretch>
        </p:blipFill>
        <p:spPr>
          <a:xfrm>
            <a:off x="10872525" y="220625"/>
            <a:ext cx="1151400" cy="954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84" name="Shape 384"/>
        <p:cNvGrpSpPr/>
        <p:nvPr/>
      </p:nvGrpSpPr>
      <p:grpSpPr>
        <a:xfrm>
          <a:off x="0" y="0"/>
          <a:ext cx="0" cy="0"/>
          <a:chOff x="0" y="0"/>
          <a:chExt cx="0" cy="0"/>
        </a:xfrm>
      </p:grpSpPr>
      <p:pic>
        <p:nvPicPr>
          <p:cNvPr id="385" name="Google Shape;385;p20"/>
          <p:cNvPicPr preferRelativeResize="0"/>
          <p:nvPr/>
        </p:nvPicPr>
        <p:blipFill rotWithShape="1">
          <a:blip r:embed="rId3">
            <a:alphaModFix/>
          </a:blip>
          <a:srcRect b="0" l="0" r="0" t="0"/>
          <a:stretch/>
        </p:blipFill>
        <p:spPr>
          <a:xfrm>
            <a:off x="3511100" y="1382425"/>
            <a:ext cx="8335676" cy="5152473"/>
          </a:xfrm>
          <a:prstGeom prst="rect">
            <a:avLst/>
          </a:prstGeom>
          <a:noFill/>
          <a:ln>
            <a:noFill/>
          </a:ln>
        </p:spPr>
      </p:pic>
      <p:sp>
        <p:nvSpPr>
          <p:cNvPr id="386" name="Google Shape;386;p20"/>
          <p:cNvSpPr txBox="1"/>
          <p:nvPr/>
        </p:nvSpPr>
        <p:spPr>
          <a:xfrm>
            <a:off x="682850" y="291650"/>
            <a:ext cx="4659600" cy="13503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800">
                <a:solidFill>
                  <a:srgbClr val="3D85C6"/>
                </a:solidFill>
                <a:latin typeface="Montserrat SemiBold"/>
                <a:ea typeface="Montserrat SemiBold"/>
                <a:cs typeface="Montserrat SemiBold"/>
                <a:sym typeface="Montserrat SemiBold"/>
              </a:rPr>
              <a:t>CARTE DES PAYS PRODUCTEURS DE “BON” FILM SELON LEUR RATIO DE COPRODUCTION ET DE FILMS SORTIS EN ANGLAIS</a:t>
            </a:r>
            <a:endParaRPr sz="1800">
              <a:solidFill>
                <a:srgbClr val="3D85C6"/>
              </a:solidFill>
            </a:endParaRPr>
          </a:p>
        </p:txBody>
      </p:sp>
      <p:grpSp>
        <p:nvGrpSpPr>
          <p:cNvPr id="387" name="Google Shape;387;p20"/>
          <p:cNvGrpSpPr/>
          <p:nvPr/>
        </p:nvGrpSpPr>
        <p:grpSpPr>
          <a:xfrm>
            <a:off x="616605" y="215441"/>
            <a:ext cx="297562" cy="375768"/>
            <a:chOff x="2255185" y="1374068"/>
            <a:chExt cx="332100" cy="363307"/>
          </a:xfrm>
        </p:grpSpPr>
        <p:sp>
          <p:nvSpPr>
            <p:cNvPr id="388" name="Google Shape;388;p20"/>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89" name="Google Shape;389;p20"/>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390" name="Google Shape;390;p20"/>
          <p:cNvGrpSpPr/>
          <p:nvPr/>
        </p:nvGrpSpPr>
        <p:grpSpPr>
          <a:xfrm rot="10800000">
            <a:off x="5044891" y="941682"/>
            <a:ext cx="297562" cy="375768"/>
            <a:chOff x="2255185" y="1374068"/>
            <a:chExt cx="332100" cy="363307"/>
          </a:xfrm>
        </p:grpSpPr>
        <p:sp>
          <p:nvSpPr>
            <p:cNvPr id="391" name="Google Shape;391;p20"/>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392" name="Google Shape;392;p20"/>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393" name="Google Shape;393;p20"/>
          <p:cNvSpPr txBox="1"/>
          <p:nvPr/>
        </p:nvSpPr>
        <p:spPr>
          <a:xfrm>
            <a:off x="407050" y="1999574"/>
            <a:ext cx="3324000" cy="4464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700">
                <a:solidFill>
                  <a:schemeClr val="dk1"/>
                </a:solidFill>
                <a:latin typeface="Montserrat Medium"/>
                <a:ea typeface="Montserrat Medium"/>
                <a:cs typeface="Montserrat Medium"/>
                <a:sym typeface="Montserrat Medium"/>
              </a:rPr>
              <a:t>Les  films occidentaux sont sur-représentés dans le dataset. </a:t>
            </a:r>
            <a:br>
              <a:rPr lang="fr-FR" sz="1700">
                <a:solidFill>
                  <a:schemeClr val="dk1"/>
                </a:solidFill>
                <a:latin typeface="Montserrat Medium"/>
                <a:ea typeface="Montserrat Medium"/>
                <a:cs typeface="Montserrat Medium"/>
                <a:sym typeface="Montserrat Medium"/>
              </a:rPr>
            </a:br>
            <a:r>
              <a:rPr lang="fr-FR" sz="1700">
                <a:solidFill>
                  <a:schemeClr val="dk1"/>
                </a:solidFill>
                <a:latin typeface="Montserrat Medium"/>
                <a:ea typeface="Montserrat Medium"/>
                <a:cs typeface="Montserrat Medium"/>
                <a:sym typeface="Montserrat Medium"/>
              </a:rPr>
              <a:t>Parmi les deux premiers déciles du vote-average, ils représentent 82,5% de ce subset. </a:t>
            </a:r>
            <a:br>
              <a:rPr lang="fr-FR" sz="1700">
                <a:solidFill>
                  <a:schemeClr val="dk1"/>
                </a:solidFill>
                <a:latin typeface="Montserrat Medium"/>
                <a:ea typeface="Montserrat Medium"/>
                <a:cs typeface="Montserrat Medium"/>
                <a:sym typeface="Montserrat Medium"/>
              </a:rPr>
            </a:br>
            <a:r>
              <a:rPr lang="fr-FR" sz="1700">
                <a:solidFill>
                  <a:schemeClr val="dk1"/>
                </a:solidFill>
                <a:latin typeface="Montserrat Medium"/>
                <a:ea typeface="Montserrat Medium"/>
                <a:cs typeface="Montserrat Medium"/>
                <a:sym typeface="Montserrat Medium"/>
              </a:rPr>
              <a:t>Plus particulièrement, c’est le monde anglophone.</a:t>
            </a:r>
            <a:br>
              <a:rPr lang="fr-FR" sz="1700">
                <a:solidFill>
                  <a:schemeClr val="dk1"/>
                </a:solidFill>
                <a:latin typeface="Montserrat Medium"/>
                <a:ea typeface="Montserrat Medium"/>
                <a:cs typeface="Montserrat Medium"/>
                <a:sym typeface="Montserrat Medium"/>
              </a:rPr>
            </a:br>
            <a:r>
              <a:rPr lang="fr-FR" sz="1700">
                <a:solidFill>
                  <a:schemeClr val="dk1"/>
                </a:solidFill>
                <a:latin typeface="Montserrat Medium"/>
                <a:ea typeface="Montserrat Medium"/>
                <a:cs typeface="Montserrat Medium"/>
                <a:sym typeface="Montserrat Medium"/>
              </a:rPr>
              <a:t>Proximité culturelle avec le marché américain ? </a:t>
            </a:r>
            <a:endParaRPr sz="17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700">
                <a:solidFill>
                  <a:schemeClr val="dk1"/>
                </a:solidFill>
                <a:latin typeface="Montserrat Medium"/>
                <a:ea typeface="Montserrat Medium"/>
                <a:cs typeface="Montserrat Medium"/>
                <a:sym typeface="Montserrat Medium"/>
              </a:rPr>
              <a:t>En outre : les pays ayant réalisés plus de collaboration avec les USA ont aussi plus de titres de films en langue originale d’anglais</a:t>
            </a:r>
            <a:endParaRPr sz="1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97" name="Shape 397"/>
        <p:cNvGrpSpPr/>
        <p:nvPr/>
      </p:nvGrpSpPr>
      <p:grpSpPr>
        <a:xfrm>
          <a:off x="0" y="0"/>
          <a:ext cx="0" cy="0"/>
          <a:chOff x="0" y="0"/>
          <a:chExt cx="0" cy="0"/>
        </a:xfrm>
      </p:grpSpPr>
      <p:sp>
        <p:nvSpPr>
          <p:cNvPr id="398" name="Google Shape;398;g783b93e3bd_1_140"/>
          <p:cNvSpPr txBox="1"/>
          <p:nvPr/>
        </p:nvSpPr>
        <p:spPr>
          <a:xfrm>
            <a:off x="118075" y="1312294"/>
            <a:ext cx="3589500" cy="14784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1800">
                <a:solidFill>
                  <a:schemeClr val="dk1"/>
                </a:solidFill>
                <a:latin typeface="Montserrat Medium"/>
                <a:ea typeface="Montserrat Medium"/>
                <a:cs typeface="Montserrat Medium"/>
                <a:sym typeface="Montserrat Medium"/>
              </a:rPr>
              <a:t>D’</a:t>
            </a:r>
            <a:r>
              <a:rPr lang="fr-FR" sz="1800">
                <a:solidFill>
                  <a:schemeClr val="dk1"/>
                </a:solidFill>
                <a:latin typeface="Montserrat Medium"/>
                <a:ea typeface="Montserrat Medium"/>
                <a:cs typeface="Montserrat Medium"/>
                <a:sym typeface="Montserrat Medium"/>
              </a:rPr>
              <a:t>abord à enlever les données concernant les USA via Open Refine. </a:t>
            </a:r>
            <a:br>
              <a:rPr lang="fr-FR" sz="1800">
                <a:solidFill>
                  <a:schemeClr val="dk1"/>
                </a:solidFill>
                <a:latin typeface="Montserrat Medium"/>
                <a:ea typeface="Montserrat Medium"/>
                <a:cs typeface="Montserrat Medium"/>
                <a:sym typeface="Montserrat Medium"/>
              </a:rPr>
            </a:br>
            <a:r>
              <a:rPr lang="fr-FR" sz="1800">
                <a:solidFill>
                  <a:schemeClr val="dk1"/>
                </a:solidFill>
                <a:latin typeface="Montserrat Medium"/>
                <a:ea typeface="Montserrat Medium"/>
                <a:cs typeface="Montserrat Medium"/>
                <a:sym typeface="Montserrat Medium"/>
              </a:rPr>
              <a:t>Exporter le subset.</a:t>
            </a:r>
            <a:endParaRPr sz="1800">
              <a:solidFill>
                <a:schemeClr val="dk1"/>
              </a:solidFill>
              <a:latin typeface="Montserrat Medium"/>
              <a:ea typeface="Montserrat Medium"/>
              <a:cs typeface="Montserrat Medium"/>
              <a:sym typeface="Montserrat Medium"/>
            </a:endParaRPr>
          </a:p>
        </p:txBody>
      </p:sp>
      <p:pic>
        <p:nvPicPr>
          <p:cNvPr id="399" name="Google Shape;399;g783b93e3bd_1_140"/>
          <p:cNvPicPr preferRelativeResize="0"/>
          <p:nvPr/>
        </p:nvPicPr>
        <p:blipFill>
          <a:blip r:embed="rId3">
            <a:alphaModFix/>
          </a:blip>
          <a:stretch>
            <a:fillRect/>
          </a:stretch>
        </p:blipFill>
        <p:spPr>
          <a:xfrm>
            <a:off x="90050" y="3123750"/>
            <a:ext cx="11887201" cy="3129028"/>
          </a:xfrm>
          <a:prstGeom prst="rect">
            <a:avLst/>
          </a:prstGeom>
          <a:noFill/>
          <a:ln>
            <a:noFill/>
          </a:ln>
        </p:spPr>
      </p:pic>
      <p:sp>
        <p:nvSpPr>
          <p:cNvPr id="400" name="Google Shape;400;g783b93e3bd_1_140"/>
          <p:cNvSpPr txBox="1"/>
          <p:nvPr/>
        </p:nvSpPr>
        <p:spPr>
          <a:xfrm>
            <a:off x="4205650" y="1312294"/>
            <a:ext cx="3589500" cy="14784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1800">
                <a:solidFill>
                  <a:schemeClr val="dk1"/>
                </a:solidFill>
                <a:latin typeface="Montserrat Medium"/>
                <a:ea typeface="Montserrat Medium"/>
                <a:cs typeface="Montserrat Medium"/>
                <a:sym typeface="Montserrat Medium"/>
              </a:rPr>
              <a:t>Ayant multi-split les cellules genres sur OpenRefine, apparaissent de nombreuses lignes vides </a:t>
            </a:r>
            <a:endParaRPr sz="1800">
              <a:solidFill>
                <a:schemeClr val="dk1"/>
              </a:solidFill>
              <a:latin typeface="Montserrat Medium"/>
              <a:ea typeface="Montserrat Medium"/>
              <a:cs typeface="Montserrat Medium"/>
              <a:sym typeface="Montserrat Medium"/>
            </a:endParaRPr>
          </a:p>
        </p:txBody>
      </p:sp>
      <p:sp>
        <p:nvSpPr>
          <p:cNvPr id="401" name="Google Shape;401;g783b93e3bd_1_140"/>
          <p:cNvSpPr txBox="1"/>
          <p:nvPr/>
        </p:nvSpPr>
        <p:spPr>
          <a:xfrm>
            <a:off x="8265200" y="1312294"/>
            <a:ext cx="3589500" cy="14784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1800">
                <a:solidFill>
                  <a:schemeClr val="dk1"/>
                </a:solidFill>
                <a:latin typeface="Montserrat Medium"/>
                <a:ea typeface="Montserrat Medium"/>
                <a:cs typeface="Montserrat Medium"/>
                <a:sym typeface="Montserrat Medium"/>
              </a:rPr>
              <a:t>Utilisation de la formule : SI(VIDE(A3);A2;A3) et de SI(A3=0;A2;A3) afin combler les trous.</a:t>
            </a:r>
            <a:endParaRPr sz="1800">
              <a:solidFill>
                <a:schemeClr val="dk1"/>
              </a:solidFill>
              <a:latin typeface="Montserrat Medium"/>
              <a:ea typeface="Montserrat Medium"/>
              <a:cs typeface="Montserrat Medium"/>
              <a:sym typeface="Montserrat Medium"/>
            </a:endParaRPr>
          </a:p>
        </p:txBody>
      </p:sp>
      <p:sp>
        <p:nvSpPr>
          <p:cNvPr id="402" name="Google Shape;402;g783b93e3bd_1_140"/>
          <p:cNvSpPr txBox="1"/>
          <p:nvPr/>
        </p:nvSpPr>
        <p:spPr>
          <a:xfrm>
            <a:off x="554950" y="295450"/>
            <a:ext cx="8776800" cy="795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400">
                <a:solidFill>
                  <a:srgbClr val="3D85C6"/>
                </a:solidFill>
                <a:latin typeface="Montserrat SemiBold"/>
                <a:ea typeface="Montserrat SemiBold"/>
                <a:cs typeface="Montserrat SemiBold"/>
                <a:sym typeface="Montserrat SemiBold"/>
              </a:rPr>
              <a:t>Réalisation d’un beeswarm plot</a:t>
            </a:r>
            <a:endParaRPr sz="2400">
              <a:solidFill>
                <a:srgbClr val="3D85C6"/>
              </a:solidFill>
            </a:endParaRPr>
          </a:p>
        </p:txBody>
      </p:sp>
      <p:grpSp>
        <p:nvGrpSpPr>
          <p:cNvPr id="403" name="Google Shape;403;g783b93e3bd_1_140"/>
          <p:cNvGrpSpPr/>
          <p:nvPr/>
        </p:nvGrpSpPr>
        <p:grpSpPr>
          <a:xfrm>
            <a:off x="322180" y="164366"/>
            <a:ext cx="297562" cy="375768"/>
            <a:chOff x="2255185" y="1374068"/>
            <a:chExt cx="332100" cy="363307"/>
          </a:xfrm>
        </p:grpSpPr>
        <p:sp>
          <p:nvSpPr>
            <p:cNvPr id="404" name="Google Shape;404;g783b93e3bd_1_140"/>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05" name="Google Shape;405;g783b93e3bd_1_140"/>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406" name="Google Shape;406;g783b93e3bd_1_140"/>
          <p:cNvGrpSpPr/>
          <p:nvPr/>
        </p:nvGrpSpPr>
        <p:grpSpPr>
          <a:xfrm rot="10800000">
            <a:off x="5630316" y="506782"/>
            <a:ext cx="297562" cy="375768"/>
            <a:chOff x="2255185" y="1374068"/>
            <a:chExt cx="332100" cy="363307"/>
          </a:xfrm>
        </p:grpSpPr>
        <p:sp>
          <p:nvSpPr>
            <p:cNvPr id="407" name="Google Shape;407;g783b93e3bd_1_140"/>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08" name="Google Shape;408;g783b93e3bd_1_140"/>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pic>
        <p:nvPicPr>
          <p:cNvPr id="409" name="Google Shape;409;g783b93e3bd_1_140"/>
          <p:cNvPicPr preferRelativeResize="0"/>
          <p:nvPr/>
        </p:nvPicPr>
        <p:blipFill>
          <a:blip r:embed="rId4">
            <a:alphaModFix/>
          </a:blip>
          <a:stretch>
            <a:fillRect/>
          </a:stretch>
        </p:blipFill>
        <p:spPr>
          <a:xfrm>
            <a:off x="10874900" y="216038"/>
            <a:ext cx="1151400" cy="954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13" name="Shape 413"/>
        <p:cNvGrpSpPr/>
        <p:nvPr/>
      </p:nvGrpSpPr>
      <p:grpSpPr>
        <a:xfrm>
          <a:off x="0" y="0"/>
          <a:ext cx="0" cy="0"/>
          <a:chOff x="0" y="0"/>
          <a:chExt cx="0" cy="0"/>
        </a:xfrm>
      </p:grpSpPr>
      <p:sp>
        <p:nvSpPr>
          <p:cNvPr id="414" name="Google Shape;414;g783b93e3bd_1_163"/>
          <p:cNvSpPr txBox="1"/>
          <p:nvPr/>
        </p:nvSpPr>
        <p:spPr>
          <a:xfrm>
            <a:off x="429525" y="314975"/>
            <a:ext cx="60705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fr-FR" sz="2600">
                <a:solidFill>
                  <a:schemeClr val="dk1"/>
                </a:solidFill>
                <a:latin typeface="Montserrat Medium"/>
                <a:ea typeface="Montserrat Medium"/>
                <a:cs typeface="Montserrat Medium"/>
                <a:sym typeface="Montserrat Medium"/>
              </a:rPr>
              <a:t>Petit passage sur Raw Graph</a:t>
            </a:r>
            <a:endParaRPr sz="2600">
              <a:solidFill>
                <a:schemeClr val="dk1"/>
              </a:solidFill>
              <a:latin typeface="Montserrat Medium"/>
              <a:ea typeface="Montserrat Medium"/>
              <a:cs typeface="Montserrat Medium"/>
              <a:sym typeface="Montserrat Medium"/>
            </a:endParaRPr>
          </a:p>
        </p:txBody>
      </p:sp>
      <p:pic>
        <p:nvPicPr>
          <p:cNvPr id="415" name="Google Shape;415;g783b93e3bd_1_163"/>
          <p:cNvPicPr preferRelativeResize="0"/>
          <p:nvPr/>
        </p:nvPicPr>
        <p:blipFill>
          <a:blip r:embed="rId3">
            <a:alphaModFix/>
          </a:blip>
          <a:stretch>
            <a:fillRect/>
          </a:stretch>
        </p:blipFill>
        <p:spPr>
          <a:xfrm>
            <a:off x="1415400" y="2090725"/>
            <a:ext cx="8760145" cy="3238226"/>
          </a:xfrm>
          <a:prstGeom prst="rect">
            <a:avLst/>
          </a:prstGeom>
          <a:noFill/>
          <a:ln>
            <a:noFill/>
          </a:ln>
        </p:spPr>
      </p:pic>
      <p:pic>
        <p:nvPicPr>
          <p:cNvPr id="416" name="Google Shape;416;g783b93e3bd_1_163"/>
          <p:cNvPicPr preferRelativeResize="0"/>
          <p:nvPr/>
        </p:nvPicPr>
        <p:blipFill>
          <a:blip r:embed="rId4">
            <a:alphaModFix/>
          </a:blip>
          <a:stretch>
            <a:fillRect/>
          </a:stretch>
        </p:blipFill>
        <p:spPr>
          <a:xfrm>
            <a:off x="10883475" y="209900"/>
            <a:ext cx="1151400" cy="954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21" name="Shape 421"/>
        <p:cNvGrpSpPr/>
        <p:nvPr/>
      </p:nvGrpSpPr>
      <p:grpSpPr>
        <a:xfrm>
          <a:off x="0" y="0"/>
          <a:ext cx="0" cy="0"/>
          <a:chOff x="0" y="0"/>
          <a:chExt cx="0" cy="0"/>
        </a:xfrm>
      </p:grpSpPr>
      <p:pic>
        <p:nvPicPr>
          <p:cNvPr id="422" name="Google Shape;422;g783b93e3bd_1_19"/>
          <p:cNvPicPr preferRelativeResize="0"/>
          <p:nvPr/>
        </p:nvPicPr>
        <p:blipFill>
          <a:blip r:embed="rId3">
            <a:alphaModFix/>
          </a:blip>
          <a:stretch>
            <a:fillRect/>
          </a:stretch>
        </p:blipFill>
        <p:spPr>
          <a:xfrm>
            <a:off x="6207800" y="152400"/>
            <a:ext cx="5624425" cy="6571654"/>
          </a:xfrm>
          <a:prstGeom prst="rect">
            <a:avLst/>
          </a:prstGeom>
          <a:noFill/>
          <a:ln>
            <a:noFill/>
          </a:ln>
        </p:spPr>
      </p:pic>
      <p:sp>
        <p:nvSpPr>
          <p:cNvPr id="423" name="Google Shape;423;g783b93e3bd_1_19"/>
          <p:cNvSpPr txBox="1"/>
          <p:nvPr/>
        </p:nvSpPr>
        <p:spPr>
          <a:xfrm>
            <a:off x="682847" y="534529"/>
            <a:ext cx="5156400" cy="795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800">
                <a:solidFill>
                  <a:srgbClr val="3D85C6"/>
                </a:solidFill>
                <a:latin typeface="Montserrat SemiBold"/>
                <a:ea typeface="Montserrat SemiBold"/>
                <a:cs typeface="Montserrat SemiBold"/>
                <a:sym typeface="Montserrat SemiBold"/>
              </a:rPr>
              <a:t>Beeswarm plot des films</a:t>
            </a:r>
            <a:endParaRPr sz="2800">
              <a:solidFill>
                <a:srgbClr val="3D85C6"/>
              </a:solidFill>
              <a:latin typeface="Montserrat SemiBold"/>
              <a:ea typeface="Montserrat SemiBold"/>
              <a:cs typeface="Montserrat SemiBold"/>
              <a:sym typeface="Montserrat SemiBold"/>
            </a:endParaRPr>
          </a:p>
          <a:p>
            <a:pPr indent="0" lvl="0" marL="0" marR="0" rtl="0" algn="l">
              <a:spcBef>
                <a:spcPts val="0"/>
              </a:spcBef>
              <a:spcAft>
                <a:spcPts val="0"/>
              </a:spcAft>
              <a:buNone/>
            </a:pPr>
            <a:r>
              <a:rPr lang="fr-FR" sz="2800">
                <a:solidFill>
                  <a:srgbClr val="3D85C6"/>
                </a:solidFill>
                <a:latin typeface="Montserrat SemiBold"/>
                <a:ea typeface="Montserrat SemiBold"/>
                <a:cs typeface="Montserrat SemiBold"/>
                <a:sym typeface="Montserrat SemiBold"/>
              </a:rPr>
              <a:t>américains</a:t>
            </a:r>
            <a:endParaRPr sz="2800">
              <a:solidFill>
                <a:srgbClr val="3D85C6"/>
              </a:solidFill>
              <a:latin typeface="Montserrat SemiBold"/>
              <a:ea typeface="Montserrat SemiBold"/>
              <a:cs typeface="Montserrat SemiBold"/>
              <a:sym typeface="Montserrat SemiBold"/>
            </a:endParaRPr>
          </a:p>
        </p:txBody>
      </p:sp>
      <p:grpSp>
        <p:nvGrpSpPr>
          <p:cNvPr id="424" name="Google Shape;424;g783b93e3bd_1_19"/>
          <p:cNvGrpSpPr/>
          <p:nvPr/>
        </p:nvGrpSpPr>
        <p:grpSpPr>
          <a:xfrm>
            <a:off x="515130" y="490141"/>
            <a:ext cx="297562" cy="375768"/>
            <a:chOff x="2255185" y="1374068"/>
            <a:chExt cx="332100" cy="363307"/>
          </a:xfrm>
        </p:grpSpPr>
        <p:sp>
          <p:nvSpPr>
            <p:cNvPr id="425" name="Google Shape;425;g783b93e3bd_1_19"/>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26" name="Google Shape;426;g783b93e3bd_1_19"/>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427" name="Google Shape;427;g783b93e3bd_1_19"/>
          <p:cNvGrpSpPr/>
          <p:nvPr/>
        </p:nvGrpSpPr>
        <p:grpSpPr>
          <a:xfrm rot="10800000">
            <a:off x="5142041" y="1094507"/>
            <a:ext cx="297562" cy="375768"/>
            <a:chOff x="2255185" y="1374068"/>
            <a:chExt cx="332100" cy="363307"/>
          </a:xfrm>
        </p:grpSpPr>
        <p:sp>
          <p:nvSpPr>
            <p:cNvPr id="428" name="Google Shape;428;g783b93e3bd_1_19"/>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29" name="Google Shape;429;g783b93e3bd_1_19"/>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430" name="Google Shape;430;g783b93e3bd_1_19"/>
          <p:cNvSpPr txBox="1"/>
          <p:nvPr/>
        </p:nvSpPr>
        <p:spPr>
          <a:xfrm>
            <a:off x="1166200" y="2203900"/>
            <a:ext cx="3756000" cy="4174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600">
                <a:solidFill>
                  <a:srgbClr val="434343"/>
                </a:solidFill>
                <a:latin typeface="Montserrat"/>
                <a:ea typeface="Montserrat"/>
                <a:cs typeface="Montserrat"/>
                <a:sym typeface="Montserrat"/>
              </a:rPr>
              <a:t>Dans ce beeswarm plot, les films sont répartis verticalement par genres et horizontalement par vote-average.</a:t>
            </a:r>
            <a:endParaRPr sz="1600">
              <a:solidFill>
                <a:srgbClr val="434343"/>
              </a:solidFill>
              <a:latin typeface="Montserrat"/>
              <a:ea typeface="Montserrat"/>
              <a:cs typeface="Montserrat"/>
              <a:sym typeface="Montserrat"/>
            </a:endParaRPr>
          </a:p>
          <a:p>
            <a:pPr indent="0" lvl="0" marL="0" rtl="0" algn="just">
              <a:spcBef>
                <a:spcPts val="0"/>
              </a:spcBef>
              <a:spcAft>
                <a:spcPts val="0"/>
              </a:spcAft>
              <a:buNone/>
            </a:pPr>
            <a:r>
              <a:t/>
            </a:r>
            <a:endParaRPr sz="1600">
              <a:solidFill>
                <a:srgbClr val="434343"/>
              </a:solidFill>
              <a:latin typeface="Montserrat"/>
              <a:ea typeface="Montserrat"/>
              <a:cs typeface="Montserrat"/>
              <a:sym typeface="Montserrat"/>
            </a:endParaRPr>
          </a:p>
          <a:p>
            <a:pPr indent="0" lvl="0" marL="0" rtl="0" algn="just">
              <a:spcBef>
                <a:spcPts val="0"/>
              </a:spcBef>
              <a:spcAft>
                <a:spcPts val="0"/>
              </a:spcAft>
              <a:buNone/>
            </a:pPr>
            <a:r>
              <a:rPr lang="fr-FR" sz="1600">
                <a:solidFill>
                  <a:srgbClr val="434343"/>
                </a:solidFill>
                <a:latin typeface="Montserrat"/>
                <a:ea typeface="Montserrat"/>
                <a:cs typeface="Montserrat"/>
                <a:sym typeface="Montserrat"/>
              </a:rPr>
              <a:t>On peut ainsi voir que la majorité des bons films américains sont des catégories dramas, crimes, thrillers comedy.</a:t>
            </a:r>
            <a:endParaRPr sz="1600">
              <a:solidFill>
                <a:srgbClr val="434343"/>
              </a:solidFill>
              <a:latin typeface="Montserrat"/>
              <a:ea typeface="Montserrat"/>
              <a:cs typeface="Montserrat"/>
              <a:sym typeface="Montserrat"/>
            </a:endParaRPr>
          </a:p>
          <a:p>
            <a:pPr indent="0" lvl="0" marL="0" rtl="0" algn="just">
              <a:spcBef>
                <a:spcPts val="0"/>
              </a:spcBef>
              <a:spcAft>
                <a:spcPts val="0"/>
              </a:spcAft>
              <a:buNone/>
            </a:pPr>
            <a:br>
              <a:rPr lang="fr-FR" sz="1600">
                <a:solidFill>
                  <a:srgbClr val="434343"/>
                </a:solidFill>
                <a:latin typeface="Montserrat"/>
                <a:ea typeface="Montserrat"/>
                <a:cs typeface="Montserrat"/>
                <a:sym typeface="Montserrat"/>
              </a:rPr>
            </a:br>
            <a:r>
              <a:rPr lang="fr-FR" sz="1600">
                <a:solidFill>
                  <a:srgbClr val="434343"/>
                </a:solidFill>
                <a:latin typeface="Montserrat"/>
                <a:ea typeface="Montserrat"/>
                <a:cs typeface="Montserrat"/>
                <a:sym typeface="Montserrat"/>
              </a:rPr>
              <a:t>Ils sont relativement courts en durée (taille du cercle) surtout pour les films d’action/aventure et les drama.</a:t>
            </a:r>
            <a:endParaRPr sz="1600">
              <a:solidFill>
                <a:srgbClr val="434343"/>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35" name="Shape 435"/>
        <p:cNvGrpSpPr/>
        <p:nvPr/>
      </p:nvGrpSpPr>
      <p:grpSpPr>
        <a:xfrm>
          <a:off x="0" y="0"/>
          <a:ext cx="0" cy="0"/>
          <a:chOff x="0" y="0"/>
          <a:chExt cx="0" cy="0"/>
        </a:xfrm>
      </p:grpSpPr>
      <p:pic>
        <p:nvPicPr>
          <p:cNvPr id="436" name="Google Shape;436;g783b93e3bd_1_6"/>
          <p:cNvPicPr preferRelativeResize="0"/>
          <p:nvPr/>
        </p:nvPicPr>
        <p:blipFill>
          <a:blip r:embed="rId3">
            <a:alphaModFix/>
          </a:blip>
          <a:stretch>
            <a:fillRect/>
          </a:stretch>
        </p:blipFill>
        <p:spPr>
          <a:xfrm>
            <a:off x="5277300" y="43375"/>
            <a:ext cx="7664673" cy="6980424"/>
          </a:xfrm>
          <a:prstGeom prst="rect">
            <a:avLst/>
          </a:prstGeom>
          <a:noFill/>
          <a:ln>
            <a:noFill/>
          </a:ln>
        </p:spPr>
      </p:pic>
      <p:sp>
        <p:nvSpPr>
          <p:cNvPr id="437" name="Google Shape;437;g783b93e3bd_1_6"/>
          <p:cNvSpPr txBox="1"/>
          <p:nvPr/>
        </p:nvSpPr>
        <p:spPr>
          <a:xfrm>
            <a:off x="548426" y="601025"/>
            <a:ext cx="4640400" cy="6933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800">
                <a:solidFill>
                  <a:srgbClr val="3D85C6"/>
                </a:solidFill>
                <a:latin typeface="Montserrat SemiBold"/>
                <a:ea typeface="Montserrat SemiBold"/>
                <a:cs typeface="Montserrat SemiBold"/>
                <a:sym typeface="Montserrat SemiBold"/>
              </a:rPr>
              <a:t>Beeswarm plot des films étrangers superposés sur ceux des USA</a:t>
            </a:r>
            <a:endParaRPr sz="2800">
              <a:solidFill>
                <a:srgbClr val="3D85C6"/>
              </a:solidFill>
            </a:endParaRPr>
          </a:p>
        </p:txBody>
      </p:sp>
      <p:grpSp>
        <p:nvGrpSpPr>
          <p:cNvPr id="438" name="Google Shape;438;g783b93e3bd_1_6"/>
          <p:cNvGrpSpPr/>
          <p:nvPr/>
        </p:nvGrpSpPr>
        <p:grpSpPr>
          <a:xfrm>
            <a:off x="400751" y="499860"/>
            <a:ext cx="312008" cy="294860"/>
            <a:chOff x="2255185" y="1374068"/>
            <a:chExt cx="332100" cy="363307"/>
          </a:xfrm>
        </p:grpSpPr>
        <p:sp>
          <p:nvSpPr>
            <p:cNvPr id="439" name="Google Shape;439;g783b93e3bd_1_6"/>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40" name="Google Shape;440;g783b93e3bd_1_6"/>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441" name="Google Shape;441;g783b93e3bd_1_6"/>
          <p:cNvGrpSpPr/>
          <p:nvPr/>
        </p:nvGrpSpPr>
        <p:grpSpPr>
          <a:xfrm rot="10800000">
            <a:off x="4444981" y="1988126"/>
            <a:ext cx="312008" cy="327303"/>
            <a:chOff x="2255185" y="1374068"/>
            <a:chExt cx="332100" cy="363307"/>
          </a:xfrm>
        </p:grpSpPr>
        <p:sp>
          <p:nvSpPr>
            <p:cNvPr id="442" name="Google Shape;442;g783b93e3bd_1_6"/>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43" name="Google Shape;443;g783b93e3bd_1_6"/>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444" name="Google Shape;444;g783b93e3bd_1_6"/>
          <p:cNvSpPr txBox="1"/>
          <p:nvPr/>
        </p:nvSpPr>
        <p:spPr>
          <a:xfrm>
            <a:off x="400750" y="2407400"/>
            <a:ext cx="4640400" cy="346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a:solidFill>
                  <a:srgbClr val="434343"/>
                </a:solidFill>
                <a:latin typeface="Montserrat"/>
                <a:ea typeface="Montserrat"/>
                <a:cs typeface="Montserrat"/>
                <a:sym typeface="Montserrat"/>
              </a:rPr>
              <a:t>En superposant le beeswarm des productions étrangères à celui des USA, on peut comparer leur caractéristiques.</a:t>
            </a:r>
            <a:endParaRPr>
              <a:solidFill>
                <a:srgbClr val="434343"/>
              </a:solidFill>
              <a:latin typeface="Montserrat"/>
              <a:ea typeface="Montserrat"/>
              <a:cs typeface="Montserrat"/>
              <a:sym typeface="Montserrat"/>
            </a:endParaRPr>
          </a:p>
          <a:p>
            <a:pPr indent="0" lvl="0" marL="0" rtl="0" algn="just">
              <a:spcBef>
                <a:spcPts val="0"/>
              </a:spcBef>
              <a:spcAft>
                <a:spcPts val="0"/>
              </a:spcAft>
              <a:buNone/>
            </a:pPr>
            <a:r>
              <a:t/>
            </a:r>
            <a:endParaRPr>
              <a:solidFill>
                <a:srgbClr val="434343"/>
              </a:solidFill>
              <a:latin typeface="Montserrat"/>
              <a:ea typeface="Montserrat"/>
              <a:cs typeface="Montserrat"/>
              <a:sym typeface="Montserrat"/>
            </a:endParaRPr>
          </a:p>
          <a:p>
            <a:pPr indent="0" lvl="0" marL="0" rtl="0" algn="just">
              <a:spcBef>
                <a:spcPts val="0"/>
              </a:spcBef>
              <a:spcAft>
                <a:spcPts val="0"/>
              </a:spcAft>
              <a:buNone/>
            </a:pPr>
            <a:r>
              <a:rPr lang="fr-FR">
                <a:solidFill>
                  <a:srgbClr val="434343"/>
                </a:solidFill>
                <a:latin typeface="Montserrat"/>
                <a:ea typeface="Montserrat"/>
                <a:cs typeface="Montserrat"/>
                <a:sym typeface="Montserrat"/>
              </a:rPr>
              <a:t>Analyse : On observe qu’il y a plus de films notés au dessus de 8. </a:t>
            </a:r>
            <a:br>
              <a:rPr lang="fr-FR">
                <a:solidFill>
                  <a:srgbClr val="434343"/>
                </a:solidFill>
                <a:latin typeface="Montserrat"/>
                <a:ea typeface="Montserrat"/>
                <a:cs typeface="Montserrat"/>
                <a:sym typeface="Montserrat"/>
              </a:rPr>
            </a:br>
            <a:r>
              <a:rPr lang="fr-FR">
                <a:solidFill>
                  <a:srgbClr val="434343"/>
                </a:solidFill>
                <a:latin typeface="Montserrat"/>
                <a:ea typeface="Montserrat"/>
                <a:cs typeface="Montserrat"/>
                <a:sym typeface="Montserrat"/>
              </a:rPr>
              <a:t>Cela peut vouloir dire que les films étrangers sont très appréciés, mais surtout que seuls les meilleurs films étrangers arrivent au box-office américain.</a:t>
            </a:r>
            <a:br>
              <a:rPr lang="fr-FR">
                <a:solidFill>
                  <a:srgbClr val="434343"/>
                </a:solidFill>
                <a:latin typeface="Montserrat"/>
                <a:ea typeface="Montserrat"/>
                <a:cs typeface="Montserrat"/>
                <a:sym typeface="Montserrat"/>
              </a:rPr>
            </a:br>
            <a:br>
              <a:rPr lang="fr-FR">
                <a:solidFill>
                  <a:srgbClr val="434343"/>
                </a:solidFill>
                <a:latin typeface="Montserrat"/>
                <a:ea typeface="Montserrat"/>
                <a:cs typeface="Montserrat"/>
                <a:sym typeface="Montserrat"/>
              </a:rPr>
            </a:br>
            <a:r>
              <a:rPr lang="fr-FR">
                <a:solidFill>
                  <a:srgbClr val="434343"/>
                </a:solidFill>
                <a:latin typeface="Montserrat"/>
                <a:ea typeface="Montserrat"/>
                <a:cs typeface="Montserrat"/>
                <a:sym typeface="Montserrat"/>
              </a:rPr>
              <a:t>Les registres sembles homogènes bien que l’on peut constater plusieurs longues productions dans le genre Histoire ainsi que relativement plus de films d’actions et d’aventure.  </a:t>
            </a:r>
            <a:endParaRPr>
              <a:solidFill>
                <a:srgbClr val="434343"/>
              </a:solidFill>
              <a:latin typeface="Montserrat"/>
              <a:ea typeface="Montserrat"/>
              <a:cs typeface="Montserrat"/>
              <a:sym typeface="Montserrat"/>
            </a:endParaRPr>
          </a:p>
          <a:p>
            <a:pPr indent="0" lvl="0" marL="0" rtl="0" algn="just">
              <a:spcBef>
                <a:spcPts val="0"/>
              </a:spcBef>
              <a:spcAft>
                <a:spcPts val="0"/>
              </a:spcAft>
              <a:buNone/>
            </a:pPr>
            <a:br>
              <a:rPr lang="fr-FR">
                <a:solidFill>
                  <a:srgbClr val="434343"/>
                </a:solidFill>
                <a:latin typeface="Montserrat"/>
                <a:ea typeface="Montserrat"/>
                <a:cs typeface="Montserrat"/>
                <a:sym typeface="Montserrat"/>
              </a:rPr>
            </a:br>
            <a:r>
              <a:rPr lang="fr-FR">
                <a:solidFill>
                  <a:srgbClr val="434343"/>
                </a:solidFill>
                <a:latin typeface="Montserrat"/>
                <a:ea typeface="Montserrat"/>
                <a:cs typeface="Montserrat"/>
                <a:sym typeface="Montserrat"/>
              </a:rPr>
              <a:t>Les films semblent aussi durer plus longtemps en comparaison.</a:t>
            </a:r>
            <a:endParaRPr>
              <a:solidFill>
                <a:srgbClr val="434343"/>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26" name="Shape 126"/>
        <p:cNvGrpSpPr/>
        <p:nvPr/>
      </p:nvGrpSpPr>
      <p:grpSpPr>
        <a:xfrm>
          <a:off x="0" y="0"/>
          <a:ext cx="0" cy="0"/>
          <a:chOff x="0" y="0"/>
          <a:chExt cx="0" cy="0"/>
        </a:xfrm>
      </p:grpSpPr>
      <p:sp>
        <p:nvSpPr>
          <p:cNvPr id="127" name="Google Shape;127;p3"/>
          <p:cNvSpPr/>
          <p:nvPr/>
        </p:nvSpPr>
        <p:spPr>
          <a:xfrm>
            <a:off x="3140250" y="2414250"/>
            <a:ext cx="6108000" cy="139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3140243" y="2321986"/>
            <a:ext cx="5911500" cy="1302300"/>
          </a:xfrm>
          <a:prstGeom prst="rect">
            <a:avLst/>
          </a:prstGeom>
          <a:solidFill>
            <a:srgbClr val="43434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3"/>
          <p:cNvSpPr txBox="1"/>
          <p:nvPr/>
        </p:nvSpPr>
        <p:spPr>
          <a:xfrm>
            <a:off x="4028098" y="2588375"/>
            <a:ext cx="41358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4000">
                <a:solidFill>
                  <a:schemeClr val="lt1"/>
                </a:solidFill>
                <a:latin typeface="Montserrat SemiBold"/>
                <a:ea typeface="Montserrat SemiBold"/>
                <a:cs typeface="Montserrat SemiBold"/>
                <a:sym typeface="Montserrat SemiBold"/>
              </a:rPr>
              <a:t>EXPLORATION</a:t>
            </a:r>
            <a:endParaRPr sz="4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48" name="Shape 448"/>
        <p:cNvGrpSpPr/>
        <p:nvPr/>
      </p:nvGrpSpPr>
      <p:grpSpPr>
        <a:xfrm>
          <a:off x="0" y="0"/>
          <a:ext cx="0" cy="0"/>
          <a:chOff x="0" y="0"/>
          <a:chExt cx="0" cy="0"/>
        </a:xfrm>
      </p:grpSpPr>
      <p:pic>
        <p:nvPicPr>
          <p:cNvPr descr="Une image contenant assis&#10;&#10;Description générée automatiquement" id="449" name="Google Shape;449;p21"/>
          <p:cNvPicPr preferRelativeResize="0"/>
          <p:nvPr/>
        </p:nvPicPr>
        <p:blipFill rotWithShape="1">
          <a:blip r:embed="rId3">
            <a:alphaModFix/>
          </a:blip>
          <a:srcRect b="0" l="0" r="0" t="0"/>
          <a:stretch/>
        </p:blipFill>
        <p:spPr>
          <a:xfrm>
            <a:off x="46493" y="1178641"/>
            <a:ext cx="9323963" cy="5571068"/>
          </a:xfrm>
          <a:prstGeom prst="rect">
            <a:avLst/>
          </a:prstGeom>
          <a:noFill/>
          <a:ln>
            <a:noFill/>
          </a:ln>
        </p:spPr>
      </p:pic>
      <p:sp>
        <p:nvSpPr>
          <p:cNvPr id="450" name="Google Shape;450;p21"/>
          <p:cNvSpPr txBox="1"/>
          <p:nvPr/>
        </p:nvSpPr>
        <p:spPr>
          <a:xfrm>
            <a:off x="1080325" y="505600"/>
            <a:ext cx="8776800" cy="795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400">
                <a:solidFill>
                  <a:srgbClr val="3D85C6"/>
                </a:solidFill>
                <a:latin typeface="Montserrat SemiBold"/>
                <a:ea typeface="Montserrat SemiBold"/>
                <a:cs typeface="Montserrat SemiBold"/>
                <a:sym typeface="Montserrat SemiBold"/>
              </a:rPr>
              <a:t>Visualisation du ratio de films en langue originale anglais selon le ratio de coproduction avec les USA</a:t>
            </a:r>
            <a:endParaRPr sz="2400">
              <a:solidFill>
                <a:srgbClr val="3D85C6"/>
              </a:solidFill>
            </a:endParaRPr>
          </a:p>
        </p:txBody>
      </p:sp>
      <p:grpSp>
        <p:nvGrpSpPr>
          <p:cNvPr id="451" name="Google Shape;451;p21"/>
          <p:cNvGrpSpPr/>
          <p:nvPr/>
        </p:nvGrpSpPr>
        <p:grpSpPr>
          <a:xfrm>
            <a:off x="847555" y="374516"/>
            <a:ext cx="297562" cy="375768"/>
            <a:chOff x="2255185" y="1374068"/>
            <a:chExt cx="332100" cy="363307"/>
          </a:xfrm>
        </p:grpSpPr>
        <p:sp>
          <p:nvSpPr>
            <p:cNvPr id="452" name="Google Shape;452;p21"/>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53" name="Google Shape;453;p21"/>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454" name="Google Shape;454;p21"/>
          <p:cNvGrpSpPr/>
          <p:nvPr/>
        </p:nvGrpSpPr>
        <p:grpSpPr>
          <a:xfrm rot="10800000">
            <a:off x="9174466" y="1070257"/>
            <a:ext cx="297562" cy="375768"/>
            <a:chOff x="2255185" y="1374068"/>
            <a:chExt cx="332100" cy="363307"/>
          </a:xfrm>
        </p:grpSpPr>
        <p:sp>
          <p:nvSpPr>
            <p:cNvPr id="455" name="Google Shape;455;p21"/>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56" name="Google Shape;456;p21"/>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457" name="Google Shape;457;p21"/>
          <p:cNvSpPr txBox="1"/>
          <p:nvPr/>
        </p:nvSpPr>
        <p:spPr>
          <a:xfrm>
            <a:off x="8057550" y="2749650"/>
            <a:ext cx="3839700" cy="346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600">
                <a:solidFill>
                  <a:srgbClr val="434343"/>
                </a:solidFill>
                <a:latin typeface="Montserrat"/>
                <a:ea typeface="Montserrat"/>
                <a:cs typeface="Montserrat"/>
                <a:sym typeface="Montserrat"/>
              </a:rPr>
              <a:t>En revenant sur cette visualisation, on peut apercevoir que les pays asiatiques ont relativement peu de coproductions avec les USA mais aussi peu de films en langue anglaise. Est-ce que cela a un incident sur les standards de films ? </a:t>
            </a:r>
            <a:endParaRPr sz="1600">
              <a:solidFill>
                <a:srgbClr val="434343"/>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62" name="Shape 462"/>
        <p:cNvGrpSpPr/>
        <p:nvPr/>
      </p:nvGrpSpPr>
      <p:grpSpPr>
        <a:xfrm>
          <a:off x="0" y="0"/>
          <a:ext cx="0" cy="0"/>
          <a:chOff x="0" y="0"/>
          <a:chExt cx="0" cy="0"/>
        </a:xfrm>
      </p:grpSpPr>
      <p:pic>
        <p:nvPicPr>
          <p:cNvPr id="463" name="Google Shape;463;g783b93e3bd_1_15"/>
          <p:cNvPicPr preferRelativeResize="0"/>
          <p:nvPr/>
        </p:nvPicPr>
        <p:blipFill>
          <a:blip r:embed="rId3">
            <a:alphaModFix/>
          </a:blip>
          <a:stretch>
            <a:fillRect/>
          </a:stretch>
        </p:blipFill>
        <p:spPr>
          <a:xfrm>
            <a:off x="4206050" y="12"/>
            <a:ext cx="9856973" cy="6962623"/>
          </a:xfrm>
          <a:prstGeom prst="rect">
            <a:avLst/>
          </a:prstGeom>
          <a:noFill/>
          <a:ln>
            <a:noFill/>
          </a:ln>
        </p:spPr>
      </p:pic>
      <p:sp>
        <p:nvSpPr>
          <p:cNvPr id="464" name="Google Shape;464;g783b93e3bd_1_15"/>
          <p:cNvSpPr txBox="1"/>
          <p:nvPr/>
        </p:nvSpPr>
        <p:spPr>
          <a:xfrm>
            <a:off x="602375" y="432350"/>
            <a:ext cx="4152900" cy="706800"/>
          </a:xfrm>
          <a:prstGeom prst="rect">
            <a:avLst/>
          </a:prstGeom>
          <a:solidFill>
            <a:srgbClr val="EFEFEF"/>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fr-FR" sz="2800">
                <a:solidFill>
                  <a:srgbClr val="3D85C6"/>
                </a:solidFill>
                <a:latin typeface="Montserrat SemiBold"/>
                <a:ea typeface="Montserrat SemiBold"/>
                <a:cs typeface="Montserrat SemiBold"/>
                <a:sym typeface="Montserrat SemiBold"/>
              </a:rPr>
              <a:t>Beeswarm plot des films asiatiques superposés sur ceux des USA</a:t>
            </a:r>
            <a:endParaRPr sz="2800">
              <a:solidFill>
                <a:srgbClr val="3D85C6"/>
              </a:solidFill>
            </a:endParaRPr>
          </a:p>
          <a:p>
            <a:pPr indent="0" lvl="0" marL="0" marR="0" rtl="0" algn="l">
              <a:spcBef>
                <a:spcPts val="0"/>
              </a:spcBef>
              <a:spcAft>
                <a:spcPts val="0"/>
              </a:spcAft>
              <a:buNone/>
            </a:pPr>
            <a:r>
              <a:t/>
            </a:r>
            <a:endParaRPr sz="2800">
              <a:solidFill>
                <a:srgbClr val="3D85C6"/>
              </a:solidFill>
              <a:latin typeface="Montserrat SemiBold"/>
              <a:ea typeface="Montserrat SemiBold"/>
              <a:cs typeface="Montserrat SemiBold"/>
              <a:sym typeface="Montserrat SemiBold"/>
            </a:endParaRPr>
          </a:p>
        </p:txBody>
      </p:sp>
      <p:grpSp>
        <p:nvGrpSpPr>
          <p:cNvPr id="465" name="Google Shape;465;g783b93e3bd_1_15"/>
          <p:cNvGrpSpPr/>
          <p:nvPr/>
        </p:nvGrpSpPr>
        <p:grpSpPr>
          <a:xfrm>
            <a:off x="442848" y="432353"/>
            <a:ext cx="231739" cy="333734"/>
            <a:chOff x="2255185" y="1374068"/>
            <a:chExt cx="332100" cy="363307"/>
          </a:xfrm>
        </p:grpSpPr>
        <p:sp>
          <p:nvSpPr>
            <p:cNvPr id="466" name="Google Shape;466;g783b93e3bd_1_15"/>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67" name="Google Shape;467;g783b93e3bd_1_15"/>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468" name="Google Shape;468;g783b93e3bd_1_15"/>
          <p:cNvGrpSpPr/>
          <p:nvPr/>
        </p:nvGrpSpPr>
        <p:grpSpPr>
          <a:xfrm rot="10800000">
            <a:off x="4364247" y="1912401"/>
            <a:ext cx="231739" cy="333734"/>
            <a:chOff x="2255185" y="1374068"/>
            <a:chExt cx="332100" cy="363307"/>
          </a:xfrm>
        </p:grpSpPr>
        <p:sp>
          <p:nvSpPr>
            <p:cNvPr id="469" name="Google Shape;469;g783b93e3bd_1_15"/>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70" name="Google Shape;470;g783b93e3bd_1_15"/>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471" name="Google Shape;471;g783b93e3bd_1_15"/>
          <p:cNvSpPr txBox="1"/>
          <p:nvPr/>
        </p:nvSpPr>
        <p:spPr>
          <a:xfrm>
            <a:off x="674575" y="2644400"/>
            <a:ext cx="4333500" cy="4404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200">
                <a:solidFill>
                  <a:srgbClr val="434343"/>
                </a:solidFill>
                <a:latin typeface="Montserrat"/>
                <a:ea typeface="Montserrat"/>
                <a:cs typeface="Montserrat"/>
                <a:sym typeface="Montserrat"/>
              </a:rPr>
              <a:t>Même méthode que pour les beeswarm plot des films Européens//Américains.</a:t>
            </a:r>
            <a:br>
              <a:rPr lang="fr-FR" sz="1200">
                <a:solidFill>
                  <a:srgbClr val="434343"/>
                </a:solidFill>
                <a:latin typeface="Montserrat"/>
                <a:ea typeface="Montserrat"/>
                <a:cs typeface="Montserrat"/>
                <a:sym typeface="Montserrat"/>
              </a:rPr>
            </a:br>
            <a:br>
              <a:rPr lang="fr-FR" sz="1200">
                <a:solidFill>
                  <a:srgbClr val="434343"/>
                </a:solidFill>
                <a:latin typeface="Montserrat"/>
                <a:ea typeface="Montserrat"/>
                <a:cs typeface="Montserrat"/>
                <a:sym typeface="Montserrat"/>
              </a:rPr>
            </a:br>
            <a:r>
              <a:rPr lang="fr-FR" sz="1200">
                <a:solidFill>
                  <a:srgbClr val="434343"/>
                </a:solidFill>
                <a:latin typeface="Montserrat"/>
                <a:ea typeface="Montserrat"/>
                <a:cs typeface="Montserrat"/>
                <a:sym typeface="Montserrat"/>
              </a:rPr>
              <a:t>Peu de films asiatiques : cela est notamment dû au faible engouement autour des films non doublés en anglais</a:t>
            </a:r>
            <a:endParaRPr sz="1200">
              <a:solidFill>
                <a:srgbClr val="434343"/>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34343"/>
              </a:solidFill>
              <a:latin typeface="Montserrat"/>
              <a:ea typeface="Montserrat"/>
              <a:cs typeface="Montserrat"/>
              <a:sym typeface="Montserrat"/>
            </a:endParaRPr>
          </a:p>
          <a:p>
            <a:pPr indent="0" lvl="0" marL="0" rtl="0" algn="just">
              <a:spcBef>
                <a:spcPts val="0"/>
              </a:spcBef>
              <a:spcAft>
                <a:spcPts val="0"/>
              </a:spcAft>
              <a:buNone/>
            </a:pPr>
            <a:r>
              <a:rPr lang="fr-FR" sz="1200">
                <a:solidFill>
                  <a:srgbClr val="434343"/>
                </a:solidFill>
                <a:latin typeface="Montserrat"/>
                <a:ea typeface="Montserrat"/>
                <a:cs typeface="Montserrat"/>
                <a:sym typeface="Montserrat"/>
              </a:rPr>
              <a:t>Il y a relativement beaucoup plus de films asiatiques dont le score de vote-average dépasse 8 montrant la qualité des films présents au box-office américain.</a:t>
            </a:r>
            <a:br>
              <a:rPr lang="fr-FR" sz="1200">
                <a:solidFill>
                  <a:srgbClr val="434343"/>
                </a:solidFill>
                <a:latin typeface="Montserrat"/>
                <a:ea typeface="Montserrat"/>
                <a:cs typeface="Montserrat"/>
                <a:sym typeface="Montserrat"/>
              </a:rPr>
            </a:br>
            <a:br>
              <a:rPr lang="fr-FR" sz="1200">
                <a:solidFill>
                  <a:srgbClr val="434343"/>
                </a:solidFill>
                <a:latin typeface="Montserrat"/>
                <a:ea typeface="Montserrat"/>
                <a:cs typeface="Montserrat"/>
                <a:sym typeface="Montserrat"/>
              </a:rPr>
            </a:br>
            <a:r>
              <a:rPr lang="fr-FR" sz="1200">
                <a:solidFill>
                  <a:srgbClr val="434343"/>
                </a:solidFill>
                <a:latin typeface="Montserrat"/>
                <a:ea typeface="Montserrat"/>
                <a:cs typeface="Montserrat"/>
                <a:sym typeface="Montserrat"/>
              </a:rPr>
              <a:t>Au niveau des genres, les comédies, sciences-fictions et les films d’action/adventure sont délaissés au profit de films de guerre, d’histoire et d’animation (en comparaison avec les USA)</a:t>
            </a:r>
            <a:endParaRPr sz="1200">
              <a:solidFill>
                <a:srgbClr val="434343"/>
              </a:solidFill>
              <a:latin typeface="Montserrat"/>
              <a:ea typeface="Montserrat"/>
              <a:cs typeface="Montserrat"/>
              <a:sym typeface="Montserrat"/>
            </a:endParaRPr>
          </a:p>
          <a:p>
            <a:pPr indent="0" lvl="0" marL="0" rtl="0" algn="just">
              <a:spcBef>
                <a:spcPts val="0"/>
              </a:spcBef>
              <a:spcAft>
                <a:spcPts val="0"/>
              </a:spcAft>
              <a:buNone/>
            </a:pPr>
            <a:r>
              <a:t/>
            </a:r>
            <a:endParaRPr sz="1200">
              <a:solidFill>
                <a:srgbClr val="434343"/>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75" name="Shape 475"/>
        <p:cNvGrpSpPr/>
        <p:nvPr/>
      </p:nvGrpSpPr>
      <p:grpSpPr>
        <a:xfrm>
          <a:off x="0" y="0"/>
          <a:ext cx="0" cy="0"/>
          <a:chOff x="0" y="0"/>
          <a:chExt cx="0" cy="0"/>
        </a:xfrm>
      </p:grpSpPr>
      <p:pic>
        <p:nvPicPr>
          <p:cNvPr descr="Une image contenant étoile&#10;&#10;Description générée automatiquement" id="476" name="Google Shape;476;p22"/>
          <p:cNvPicPr preferRelativeResize="0"/>
          <p:nvPr/>
        </p:nvPicPr>
        <p:blipFill rotWithShape="1">
          <a:blip r:embed="rId3">
            <a:alphaModFix/>
          </a:blip>
          <a:srcRect b="0" l="0" r="0" t="0"/>
          <a:stretch/>
        </p:blipFill>
        <p:spPr>
          <a:xfrm>
            <a:off x="-1057425" y="1113734"/>
            <a:ext cx="12192000" cy="5741182"/>
          </a:xfrm>
          <a:prstGeom prst="rect">
            <a:avLst/>
          </a:prstGeom>
          <a:noFill/>
          <a:ln>
            <a:noFill/>
          </a:ln>
        </p:spPr>
      </p:pic>
      <p:sp>
        <p:nvSpPr>
          <p:cNvPr id="477" name="Google Shape;477;p22"/>
          <p:cNvSpPr txBox="1"/>
          <p:nvPr/>
        </p:nvSpPr>
        <p:spPr>
          <a:xfrm>
            <a:off x="975825" y="467525"/>
            <a:ext cx="9411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400">
                <a:solidFill>
                  <a:srgbClr val="3D85C6"/>
                </a:solidFill>
                <a:latin typeface="Montserrat SemiBold"/>
                <a:ea typeface="Montserrat SemiBold"/>
                <a:cs typeface="Montserrat SemiBold"/>
                <a:sym typeface="Montserrat SemiBold"/>
              </a:rPr>
              <a:t>La France, bien que troisième pays en nombre de films, n’a “seulement” que 40% de coproduction avec les USA.</a:t>
            </a:r>
            <a:endParaRPr sz="2400">
              <a:solidFill>
                <a:srgbClr val="3D85C6"/>
              </a:solidFill>
              <a:latin typeface="Montserrat SemiBold"/>
              <a:ea typeface="Montserrat SemiBold"/>
              <a:cs typeface="Montserrat SemiBold"/>
              <a:sym typeface="Montserrat SemiBold"/>
            </a:endParaRPr>
          </a:p>
        </p:txBody>
      </p:sp>
      <p:grpSp>
        <p:nvGrpSpPr>
          <p:cNvPr id="478" name="Google Shape;478;p22"/>
          <p:cNvGrpSpPr/>
          <p:nvPr/>
        </p:nvGrpSpPr>
        <p:grpSpPr>
          <a:xfrm>
            <a:off x="643729" y="431732"/>
            <a:ext cx="332100" cy="363307"/>
            <a:chOff x="2255185" y="1374068"/>
            <a:chExt cx="332100" cy="363307"/>
          </a:xfrm>
        </p:grpSpPr>
        <p:sp>
          <p:nvSpPr>
            <p:cNvPr id="479" name="Google Shape;479;p22"/>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480" name="Google Shape;480;p22"/>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481" name="Google Shape;481;p22"/>
          <p:cNvGrpSpPr/>
          <p:nvPr/>
        </p:nvGrpSpPr>
        <p:grpSpPr>
          <a:xfrm rot="10800000">
            <a:off x="10097072" y="969786"/>
            <a:ext cx="332100" cy="363307"/>
            <a:chOff x="2255185" y="1374068"/>
            <a:chExt cx="332100" cy="363307"/>
          </a:xfrm>
        </p:grpSpPr>
        <p:sp>
          <p:nvSpPr>
            <p:cNvPr id="482" name="Google Shape;482;p22"/>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483" name="Google Shape;483;p22"/>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
        <p:nvSpPr>
          <p:cNvPr id="484" name="Google Shape;484;p22"/>
          <p:cNvSpPr txBox="1"/>
          <p:nvPr/>
        </p:nvSpPr>
        <p:spPr>
          <a:xfrm>
            <a:off x="8777500" y="3825450"/>
            <a:ext cx="40350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a:latin typeface="Montserrat Medium"/>
                <a:ea typeface="Montserrat Medium"/>
                <a:cs typeface="Montserrat Medium"/>
                <a:sym typeface="Montserrat Medium"/>
              </a:rPr>
              <a:t>Cela montre-t-il une indépendance cinématographique ?</a:t>
            </a:r>
            <a:endParaRPr>
              <a:latin typeface="Montserrat Medium"/>
              <a:ea typeface="Montserrat Medium"/>
              <a:cs typeface="Montserrat Medium"/>
              <a:sym typeface="Montserrat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89" name="Shape 489"/>
        <p:cNvGrpSpPr/>
        <p:nvPr/>
      </p:nvGrpSpPr>
      <p:grpSpPr>
        <a:xfrm>
          <a:off x="0" y="0"/>
          <a:ext cx="0" cy="0"/>
          <a:chOff x="0" y="0"/>
          <a:chExt cx="0" cy="0"/>
        </a:xfrm>
      </p:grpSpPr>
      <p:pic>
        <p:nvPicPr>
          <p:cNvPr id="490" name="Google Shape;490;g783b93e3bd_1_23"/>
          <p:cNvPicPr preferRelativeResize="0"/>
          <p:nvPr/>
        </p:nvPicPr>
        <p:blipFill>
          <a:blip r:embed="rId3">
            <a:alphaModFix/>
          </a:blip>
          <a:stretch>
            <a:fillRect/>
          </a:stretch>
        </p:blipFill>
        <p:spPr>
          <a:xfrm>
            <a:off x="5562450" y="7"/>
            <a:ext cx="7049751" cy="6909493"/>
          </a:xfrm>
          <a:prstGeom prst="rect">
            <a:avLst/>
          </a:prstGeom>
          <a:noFill/>
          <a:ln>
            <a:noFill/>
          </a:ln>
        </p:spPr>
      </p:pic>
      <p:sp>
        <p:nvSpPr>
          <p:cNvPr id="491" name="Google Shape;491;g783b93e3bd_1_23"/>
          <p:cNvSpPr txBox="1"/>
          <p:nvPr/>
        </p:nvSpPr>
        <p:spPr>
          <a:xfrm>
            <a:off x="538322" y="317729"/>
            <a:ext cx="5156400" cy="795900"/>
          </a:xfrm>
          <a:prstGeom prst="rect">
            <a:avLst/>
          </a:prstGeom>
          <a:solidFill>
            <a:srgbClr val="EFEFEF"/>
          </a:solid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fr-FR" sz="2800">
                <a:solidFill>
                  <a:srgbClr val="3D85C6"/>
                </a:solidFill>
                <a:latin typeface="Montserrat SemiBold"/>
                <a:ea typeface="Montserrat SemiBold"/>
                <a:cs typeface="Montserrat SemiBold"/>
                <a:sym typeface="Montserrat SemiBold"/>
              </a:rPr>
              <a:t>Beeswarm plot des films français superposés sur ceux des USA</a:t>
            </a:r>
            <a:endParaRPr sz="2800">
              <a:solidFill>
                <a:srgbClr val="3D85C6"/>
              </a:solidFill>
            </a:endParaRPr>
          </a:p>
          <a:p>
            <a:pPr indent="0" lvl="0" marL="0" rtl="0" algn="l">
              <a:spcBef>
                <a:spcPts val="0"/>
              </a:spcBef>
              <a:spcAft>
                <a:spcPts val="0"/>
              </a:spcAft>
              <a:buClr>
                <a:schemeClr val="dk1"/>
              </a:buClr>
              <a:buFont typeface="Arial"/>
              <a:buNone/>
            </a:pPr>
            <a:r>
              <a:t/>
            </a:r>
            <a:endParaRPr sz="2800">
              <a:solidFill>
                <a:srgbClr val="3D85C6"/>
              </a:solidFill>
              <a:latin typeface="Montserrat SemiBold"/>
              <a:ea typeface="Montserrat SemiBold"/>
              <a:cs typeface="Montserrat SemiBold"/>
              <a:sym typeface="Montserrat SemiBold"/>
            </a:endParaRPr>
          </a:p>
          <a:p>
            <a:pPr indent="0" lvl="0" marL="0" marR="0" rtl="0" algn="l">
              <a:spcBef>
                <a:spcPts val="0"/>
              </a:spcBef>
              <a:spcAft>
                <a:spcPts val="0"/>
              </a:spcAft>
              <a:buNone/>
            </a:pPr>
            <a:r>
              <a:t/>
            </a:r>
            <a:endParaRPr sz="2800">
              <a:solidFill>
                <a:srgbClr val="3D85C6"/>
              </a:solidFill>
              <a:latin typeface="Montserrat SemiBold"/>
              <a:ea typeface="Montserrat SemiBold"/>
              <a:cs typeface="Montserrat SemiBold"/>
              <a:sym typeface="Montserrat SemiBold"/>
            </a:endParaRPr>
          </a:p>
        </p:txBody>
      </p:sp>
      <p:grpSp>
        <p:nvGrpSpPr>
          <p:cNvPr id="492" name="Google Shape;492;g783b93e3bd_1_23"/>
          <p:cNvGrpSpPr/>
          <p:nvPr/>
        </p:nvGrpSpPr>
        <p:grpSpPr>
          <a:xfrm>
            <a:off x="370605" y="273341"/>
            <a:ext cx="297562" cy="375768"/>
            <a:chOff x="2255185" y="1374068"/>
            <a:chExt cx="332100" cy="363307"/>
          </a:xfrm>
        </p:grpSpPr>
        <p:sp>
          <p:nvSpPr>
            <p:cNvPr id="493" name="Google Shape;493;g783b93e3bd_1_23"/>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94" name="Google Shape;494;g783b93e3bd_1_23"/>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495" name="Google Shape;495;g783b93e3bd_1_23"/>
          <p:cNvGrpSpPr/>
          <p:nvPr/>
        </p:nvGrpSpPr>
        <p:grpSpPr>
          <a:xfrm rot="10800000">
            <a:off x="4997516" y="649107"/>
            <a:ext cx="297562" cy="375768"/>
            <a:chOff x="2255185" y="1374068"/>
            <a:chExt cx="332100" cy="363307"/>
          </a:xfrm>
        </p:grpSpPr>
        <p:sp>
          <p:nvSpPr>
            <p:cNvPr id="496" name="Google Shape;496;g783b93e3bd_1_23"/>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497" name="Google Shape;497;g783b93e3bd_1_23"/>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498" name="Google Shape;498;g783b93e3bd_1_23"/>
          <p:cNvSpPr txBox="1"/>
          <p:nvPr/>
        </p:nvSpPr>
        <p:spPr>
          <a:xfrm>
            <a:off x="461975" y="2346500"/>
            <a:ext cx="5309100" cy="346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600">
                <a:solidFill>
                  <a:srgbClr val="434343"/>
                </a:solidFill>
                <a:latin typeface="Montserrat Medium"/>
                <a:ea typeface="Montserrat Medium"/>
                <a:cs typeface="Montserrat Medium"/>
                <a:sym typeface="Montserrat Medium"/>
              </a:rPr>
              <a:t>Même procédé pour les films français.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600">
                <a:solidFill>
                  <a:srgbClr val="434343"/>
                </a:solidFill>
                <a:latin typeface="Montserrat Medium"/>
                <a:ea typeface="Montserrat Medium"/>
                <a:cs typeface="Montserrat Medium"/>
                <a:sym typeface="Montserrat Medium"/>
              </a:rPr>
              <a:t>On observe qu’il y a beaucoup de dramas, de </a:t>
            </a:r>
            <a:r>
              <a:rPr lang="fr-FR" sz="1600">
                <a:solidFill>
                  <a:srgbClr val="434343"/>
                </a:solidFill>
                <a:latin typeface="Montserrat Medium"/>
                <a:ea typeface="Montserrat Medium"/>
                <a:cs typeface="Montserrat Medium"/>
                <a:sym typeface="Montserrat Medium"/>
              </a:rPr>
              <a:t>comédies</a:t>
            </a:r>
            <a:r>
              <a:rPr lang="fr-FR" sz="1600">
                <a:solidFill>
                  <a:srgbClr val="434343"/>
                </a:solidFill>
                <a:latin typeface="Montserrat Medium"/>
                <a:ea typeface="Montserrat Medium"/>
                <a:cs typeface="Montserrat Medium"/>
                <a:sym typeface="Montserrat Medium"/>
              </a:rPr>
              <a:t> et de thrillers.  et qu’ils connaissent un assez bon succès considéré le nombre total de films.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600">
                <a:solidFill>
                  <a:srgbClr val="434343"/>
                </a:solidFill>
                <a:latin typeface="Montserrat Medium"/>
                <a:ea typeface="Montserrat Medium"/>
                <a:cs typeface="Montserrat Medium"/>
                <a:sym typeface="Montserrat Medium"/>
              </a:rPr>
              <a:t>Au contraire, les films d’action, fantasy ou d’histoire sont relativement moins bien notés.</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600">
                <a:solidFill>
                  <a:srgbClr val="434343"/>
                </a:solidFill>
                <a:latin typeface="Montserrat Medium"/>
                <a:ea typeface="Montserrat Medium"/>
                <a:cs typeface="Montserrat Medium"/>
                <a:sym typeface="Montserrat Medium"/>
              </a:rPr>
              <a:t>Certains genre sont presque totalements délaissés : aventure, horreur, western.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600">
              <a:solidFill>
                <a:srgbClr val="434343"/>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02" name="Shape 502"/>
        <p:cNvGrpSpPr/>
        <p:nvPr/>
      </p:nvGrpSpPr>
      <p:grpSpPr>
        <a:xfrm>
          <a:off x="0" y="0"/>
          <a:ext cx="0" cy="0"/>
          <a:chOff x="0" y="0"/>
          <a:chExt cx="0" cy="0"/>
        </a:xfrm>
      </p:grpSpPr>
      <p:sp>
        <p:nvSpPr>
          <p:cNvPr id="503" name="Google Shape;503;p23"/>
          <p:cNvSpPr txBox="1"/>
          <p:nvPr/>
        </p:nvSpPr>
        <p:spPr>
          <a:xfrm>
            <a:off x="975825" y="467525"/>
            <a:ext cx="89676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EXPLICATION ET SIGNIFICATION </a:t>
            </a:r>
            <a:endParaRPr sz="4000">
              <a:solidFill>
                <a:srgbClr val="3D85C6"/>
              </a:solidFill>
              <a:latin typeface="Montserrat SemiBold"/>
              <a:ea typeface="Montserrat SemiBold"/>
              <a:cs typeface="Montserrat SemiBold"/>
              <a:sym typeface="Montserrat SemiBold"/>
            </a:endParaRPr>
          </a:p>
        </p:txBody>
      </p:sp>
      <p:grpSp>
        <p:nvGrpSpPr>
          <p:cNvPr id="504" name="Google Shape;504;p23"/>
          <p:cNvGrpSpPr/>
          <p:nvPr/>
        </p:nvGrpSpPr>
        <p:grpSpPr>
          <a:xfrm>
            <a:off x="643729" y="431732"/>
            <a:ext cx="332100" cy="363307"/>
            <a:chOff x="2255185" y="1374068"/>
            <a:chExt cx="332100" cy="363307"/>
          </a:xfrm>
        </p:grpSpPr>
        <p:sp>
          <p:nvSpPr>
            <p:cNvPr id="505" name="Google Shape;505;p23"/>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506" name="Google Shape;506;p23"/>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507" name="Google Shape;507;p23"/>
          <p:cNvGrpSpPr/>
          <p:nvPr/>
        </p:nvGrpSpPr>
        <p:grpSpPr>
          <a:xfrm rot="10800000">
            <a:off x="9452797" y="984111"/>
            <a:ext cx="332100" cy="363307"/>
            <a:chOff x="2255185" y="1374068"/>
            <a:chExt cx="332100" cy="363307"/>
          </a:xfrm>
        </p:grpSpPr>
        <p:sp>
          <p:nvSpPr>
            <p:cNvPr id="508" name="Google Shape;508;p23"/>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509" name="Google Shape;509;p23"/>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
        <p:nvSpPr>
          <p:cNvPr id="510" name="Google Shape;510;p23"/>
          <p:cNvSpPr txBox="1"/>
          <p:nvPr/>
        </p:nvSpPr>
        <p:spPr>
          <a:xfrm>
            <a:off x="1008825" y="4666075"/>
            <a:ext cx="8154000" cy="454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300">
                <a:latin typeface="Montserrat Medium"/>
                <a:ea typeface="Montserrat Medium"/>
                <a:cs typeface="Montserrat Medium"/>
                <a:sym typeface="Montserrat Medium"/>
              </a:rPr>
              <a:t>Les groupes de pays ayant peu de coproductions avec les </a:t>
            </a:r>
            <a:r>
              <a:rPr lang="fr-FR" sz="1300">
                <a:latin typeface="Montserrat Medium"/>
                <a:ea typeface="Montserrat Medium"/>
                <a:cs typeface="Montserrat Medium"/>
                <a:sym typeface="Montserrat Medium"/>
              </a:rPr>
              <a:t>États</a:t>
            </a:r>
            <a:r>
              <a:rPr lang="fr-FR" sz="1300">
                <a:latin typeface="Montserrat Medium"/>
                <a:ea typeface="Montserrat Medium"/>
                <a:cs typeface="Montserrat Medium"/>
                <a:sym typeface="Montserrat Medium"/>
              </a:rPr>
              <a:t>-Unis (comme l’Asie de l’Est) semblent être plus originaux de par leurs genres. Néanmoins, malgré la production forte de films asiatiques (Chine, Inde, Japon dans de le top 5 des pays producteurs de films), ils sont sous-représentés dans le dataset. </a:t>
            </a:r>
            <a:br>
              <a:rPr lang="fr-FR" sz="1300">
                <a:latin typeface="Montserrat Medium"/>
                <a:ea typeface="Montserrat Medium"/>
                <a:cs typeface="Montserrat Medium"/>
                <a:sym typeface="Montserrat Medium"/>
              </a:rPr>
            </a:br>
            <a:r>
              <a:rPr lang="fr-FR" sz="1300">
                <a:latin typeface="Montserrat Medium"/>
                <a:ea typeface="Montserrat Medium"/>
                <a:cs typeface="Montserrat Medium"/>
                <a:sym typeface="Montserrat Medium"/>
              </a:rPr>
              <a:t>Une trop grande différence culturelle ou pas assez de coproductions ? </a:t>
            </a:r>
            <a:endParaRPr sz="1300">
              <a:latin typeface="Montserrat Medium"/>
              <a:ea typeface="Montserrat Medium"/>
              <a:cs typeface="Montserrat Medium"/>
              <a:sym typeface="Montserrat Medium"/>
            </a:endParaRPr>
          </a:p>
          <a:p>
            <a:pPr indent="0" lvl="0" marL="0" rtl="0" algn="just">
              <a:spcBef>
                <a:spcPts val="0"/>
              </a:spcBef>
              <a:spcAft>
                <a:spcPts val="0"/>
              </a:spcAft>
              <a:buNone/>
            </a:pPr>
            <a:r>
              <a:t/>
            </a:r>
            <a:endParaRPr sz="1300">
              <a:latin typeface="Montserrat Medium"/>
              <a:ea typeface="Montserrat Medium"/>
              <a:cs typeface="Montserrat Medium"/>
              <a:sym typeface="Montserrat Medium"/>
            </a:endParaRPr>
          </a:p>
          <a:p>
            <a:pPr indent="0" lvl="0" marL="0" rtl="0" algn="just">
              <a:spcBef>
                <a:spcPts val="0"/>
              </a:spcBef>
              <a:spcAft>
                <a:spcPts val="0"/>
              </a:spcAft>
              <a:buNone/>
            </a:pPr>
            <a:r>
              <a:rPr lang="fr-FR" sz="1300">
                <a:latin typeface="Montserrat Medium"/>
                <a:ea typeface="Montserrat Medium"/>
                <a:cs typeface="Montserrat Medium"/>
                <a:sym typeface="Montserrat Medium"/>
              </a:rPr>
              <a:t>Certains </a:t>
            </a:r>
            <a:r>
              <a:rPr lang="fr-FR" sz="1300">
                <a:latin typeface="Montserrat Medium"/>
                <a:ea typeface="Montserrat Medium"/>
                <a:cs typeface="Montserrat Medium"/>
                <a:sym typeface="Montserrat Medium"/>
              </a:rPr>
              <a:t>pays </a:t>
            </a:r>
            <a:r>
              <a:rPr lang="fr-FR" sz="1300">
                <a:latin typeface="Montserrat Medium"/>
                <a:ea typeface="Montserrat Medium"/>
                <a:cs typeface="Montserrat Medium"/>
                <a:sym typeface="Montserrat Medium"/>
              </a:rPr>
              <a:t>sont mêmes absents du dataset comme le Nigéria qui est le 2ème producteurs de films. </a:t>
            </a:r>
            <a:endParaRPr sz="1300">
              <a:latin typeface="Montserrat Medium"/>
              <a:ea typeface="Montserrat Medium"/>
              <a:cs typeface="Montserrat Medium"/>
              <a:sym typeface="Montserrat Medium"/>
            </a:endParaRPr>
          </a:p>
          <a:p>
            <a:pPr indent="0" lvl="0" marL="0" rtl="0" algn="just">
              <a:spcBef>
                <a:spcPts val="0"/>
              </a:spcBef>
              <a:spcAft>
                <a:spcPts val="0"/>
              </a:spcAft>
              <a:buNone/>
            </a:pPr>
            <a:r>
              <a:rPr lang="fr-FR" sz="1300">
                <a:solidFill>
                  <a:srgbClr val="434343"/>
                </a:solidFill>
                <a:latin typeface="Montserrat Medium"/>
                <a:ea typeface="Montserrat Medium"/>
                <a:cs typeface="Montserrat Medium"/>
                <a:sym typeface="Montserrat Medium"/>
              </a:rPr>
              <a:t> </a:t>
            </a:r>
            <a:endParaRPr sz="1300">
              <a:solidFill>
                <a:srgbClr val="434343"/>
              </a:solidFill>
              <a:latin typeface="Montserrat Medium"/>
              <a:ea typeface="Montserrat Medium"/>
              <a:cs typeface="Montserrat Medium"/>
              <a:sym typeface="Montserrat Medium"/>
            </a:endParaRPr>
          </a:p>
        </p:txBody>
      </p:sp>
      <p:sp>
        <p:nvSpPr>
          <p:cNvPr id="511" name="Google Shape;511;p23"/>
          <p:cNvSpPr txBox="1"/>
          <p:nvPr/>
        </p:nvSpPr>
        <p:spPr>
          <a:xfrm>
            <a:off x="1008825" y="3675125"/>
            <a:ext cx="6736800" cy="14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300">
                <a:latin typeface="Montserrat Medium"/>
                <a:ea typeface="Montserrat Medium"/>
                <a:cs typeface="Montserrat Medium"/>
                <a:sym typeface="Montserrat Medium"/>
              </a:rPr>
              <a:t>Les films étrangers sont mieux notés : sont-ils mieux appréciés par les américains ou seuls les films étrangers ayant déjà été célèbres dans leur pays d’origine arrivent aux </a:t>
            </a:r>
            <a:r>
              <a:rPr lang="fr-FR" sz="1300">
                <a:latin typeface="Montserrat Medium"/>
                <a:ea typeface="Montserrat Medium"/>
                <a:cs typeface="Montserrat Medium"/>
                <a:sym typeface="Montserrat Medium"/>
              </a:rPr>
              <a:t>États</a:t>
            </a:r>
            <a:r>
              <a:rPr lang="fr-FR" sz="1300">
                <a:latin typeface="Montserrat Medium"/>
                <a:ea typeface="Montserrat Medium"/>
                <a:cs typeface="Montserrat Medium"/>
                <a:sym typeface="Montserrat Medium"/>
              </a:rPr>
              <a:t>-Unis ? </a:t>
            </a:r>
            <a:endParaRPr sz="1300">
              <a:latin typeface="Montserrat Medium"/>
              <a:ea typeface="Montserrat Medium"/>
              <a:cs typeface="Montserrat Medium"/>
              <a:sym typeface="Montserrat Medium"/>
            </a:endParaRPr>
          </a:p>
        </p:txBody>
      </p:sp>
      <p:sp>
        <p:nvSpPr>
          <p:cNvPr id="512" name="Google Shape;512;p23"/>
          <p:cNvSpPr txBox="1"/>
          <p:nvPr/>
        </p:nvSpPr>
        <p:spPr>
          <a:xfrm>
            <a:off x="1029825" y="2677625"/>
            <a:ext cx="8112000" cy="9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300">
                <a:latin typeface="Montserrat Medium"/>
                <a:ea typeface="Montserrat Medium"/>
                <a:cs typeface="Montserrat Medium"/>
                <a:sym typeface="Montserrat Medium"/>
              </a:rPr>
              <a:t>Les registres semblent néanmoins homogènes avec ceux des USA : du fait du poids important des pays anglophones et occidentaux ou bien à cause du poids des coproductions ?</a:t>
            </a:r>
            <a:r>
              <a:rPr lang="fr-FR" sz="1300">
                <a:latin typeface="Montserrat Medium"/>
                <a:ea typeface="Montserrat Medium"/>
                <a:cs typeface="Montserrat Medium"/>
                <a:sym typeface="Montserrat Medium"/>
              </a:rPr>
              <a:t> </a:t>
            </a:r>
            <a:endParaRPr sz="1300">
              <a:latin typeface="Montserrat Medium"/>
              <a:ea typeface="Montserrat Medium"/>
              <a:cs typeface="Montserrat Medium"/>
              <a:sym typeface="Montserrat Medium"/>
            </a:endParaRPr>
          </a:p>
          <a:p>
            <a:pPr indent="0" lvl="0" marL="0" rtl="0" algn="l">
              <a:spcBef>
                <a:spcPts val="0"/>
              </a:spcBef>
              <a:spcAft>
                <a:spcPts val="0"/>
              </a:spcAft>
              <a:buNone/>
            </a:pPr>
            <a:r>
              <a:rPr lang="fr-FR" sz="1300">
                <a:latin typeface="Montserrat Medium"/>
                <a:ea typeface="Montserrat Medium"/>
                <a:cs typeface="Montserrat Medium"/>
                <a:sym typeface="Montserrat Medium"/>
              </a:rPr>
              <a:t>On peut aussi supposer un intérêt mondial pour certains type de films.</a:t>
            </a:r>
            <a:endParaRPr sz="1300">
              <a:latin typeface="Montserrat Medium"/>
              <a:ea typeface="Montserrat Medium"/>
              <a:cs typeface="Montserrat Medium"/>
              <a:sym typeface="Montserrat Medium"/>
            </a:endParaRPr>
          </a:p>
        </p:txBody>
      </p:sp>
      <p:sp>
        <p:nvSpPr>
          <p:cNvPr id="513" name="Google Shape;513;p23"/>
          <p:cNvSpPr txBox="1"/>
          <p:nvPr/>
        </p:nvSpPr>
        <p:spPr>
          <a:xfrm>
            <a:off x="1008825" y="1439275"/>
            <a:ext cx="6914100" cy="8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1300">
                <a:latin typeface="Montserrat Medium"/>
                <a:ea typeface="Montserrat Medium"/>
                <a:cs typeface="Montserrat Medium"/>
                <a:sym typeface="Montserrat Medium"/>
              </a:rPr>
              <a:t>Le fait d’être en coproduction avec les </a:t>
            </a:r>
            <a:r>
              <a:rPr lang="fr-FR" sz="1300">
                <a:latin typeface="Montserrat Medium"/>
                <a:ea typeface="Montserrat Medium"/>
                <a:cs typeface="Montserrat Medium"/>
                <a:sym typeface="Montserrat Medium"/>
              </a:rPr>
              <a:t>États</a:t>
            </a:r>
            <a:r>
              <a:rPr lang="fr-FR" sz="1300">
                <a:latin typeface="Montserrat Medium"/>
                <a:ea typeface="Montserrat Medium"/>
                <a:cs typeface="Montserrat Medium"/>
                <a:sym typeface="Montserrat Medium"/>
              </a:rPr>
              <a:t>-Unis influe sur la proportion de films qui seront en anglais comme langue originale. </a:t>
            </a:r>
            <a:br>
              <a:rPr lang="fr-FR" sz="1300">
                <a:latin typeface="Montserrat Medium"/>
                <a:ea typeface="Montserrat Medium"/>
                <a:cs typeface="Montserrat Medium"/>
                <a:sym typeface="Montserrat Medium"/>
              </a:rPr>
            </a:br>
            <a:r>
              <a:rPr lang="fr-FR" sz="1300">
                <a:latin typeface="Montserrat Medium"/>
                <a:ea typeface="Montserrat Medium"/>
                <a:cs typeface="Montserrat Medium"/>
                <a:sym typeface="Montserrat Medium"/>
              </a:rPr>
              <a:t>La coproduction permet-elle donc d’être une porte d’entrée pour le marché américain ? </a:t>
            </a:r>
            <a:endParaRPr sz="1300">
              <a:latin typeface="Montserrat Medium"/>
              <a:ea typeface="Montserrat Medium"/>
              <a:cs typeface="Montserrat Medium"/>
              <a:sym typeface="Montserrat Medium"/>
            </a:endParaRPr>
          </a:p>
        </p:txBody>
      </p:sp>
      <p:grpSp>
        <p:nvGrpSpPr>
          <p:cNvPr id="514" name="Google Shape;514;p23"/>
          <p:cNvGrpSpPr/>
          <p:nvPr/>
        </p:nvGrpSpPr>
        <p:grpSpPr>
          <a:xfrm rot="-5400000">
            <a:off x="743372" y="2094986"/>
            <a:ext cx="332100" cy="363307"/>
            <a:chOff x="2255185" y="1374068"/>
            <a:chExt cx="332100" cy="363307"/>
          </a:xfrm>
        </p:grpSpPr>
        <p:sp>
          <p:nvSpPr>
            <p:cNvPr id="515" name="Google Shape;515;p23"/>
            <p:cNvSpPr/>
            <p:nvPr/>
          </p:nvSpPr>
          <p:spPr>
            <a:xfrm>
              <a:off x="2255198" y="1405275"/>
              <a:ext cx="45600" cy="3321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516" name="Google Shape;516;p23"/>
            <p:cNvSpPr/>
            <p:nvPr/>
          </p:nvSpPr>
          <p:spPr>
            <a:xfrm rot="5400000">
              <a:off x="2398435" y="1230818"/>
              <a:ext cx="45600" cy="3321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517" name="Google Shape;517;p23"/>
          <p:cNvGrpSpPr/>
          <p:nvPr/>
        </p:nvGrpSpPr>
        <p:grpSpPr>
          <a:xfrm rot="-5400000">
            <a:off x="743372" y="3122636"/>
            <a:ext cx="332100" cy="363307"/>
            <a:chOff x="2255185" y="1374068"/>
            <a:chExt cx="332100" cy="363307"/>
          </a:xfrm>
        </p:grpSpPr>
        <p:sp>
          <p:nvSpPr>
            <p:cNvPr id="518" name="Google Shape;518;p23"/>
            <p:cNvSpPr/>
            <p:nvPr/>
          </p:nvSpPr>
          <p:spPr>
            <a:xfrm>
              <a:off x="2255198" y="1405275"/>
              <a:ext cx="45600" cy="3321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519" name="Google Shape;519;p23"/>
            <p:cNvSpPr/>
            <p:nvPr/>
          </p:nvSpPr>
          <p:spPr>
            <a:xfrm rot="5400000">
              <a:off x="2398435" y="1230818"/>
              <a:ext cx="45600" cy="3321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520" name="Google Shape;520;p23"/>
          <p:cNvGrpSpPr/>
          <p:nvPr/>
        </p:nvGrpSpPr>
        <p:grpSpPr>
          <a:xfrm rot="-5400000">
            <a:off x="743372" y="4150286"/>
            <a:ext cx="332100" cy="363307"/>
            <a:chOff x="2255185" y="1374068"/>
            <a:chExt cx="332100" cy="363307"/>
          </a:xfrm>
        </p:grpSpPr>
        <p:sp>
          <p:nvSpPr>
            <p:cNvPr id="521" name="Google Shape;521;p23"/>
            <p:cNvSpPr/>
            <p:nvPr/>
          </p:nvSpPr>
          <p:spPr>
            <a:xfrm>
              <a:off x="2255198" y="1405275"/>
              <a:ext cx="45600" cy="3321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522" name="Google Shape;522;p23"/>
            <p:cNvSpPr/>
            <p:nvPr/>
          </p:nvSpPr>
          <p:spPr>
            <a:xfrm rot="5400000">
              <a:off x="2398435" y="1230818"/>
              <a:ext cx="45600" cy="3321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523" name="Google Shape;523;p23"/>
          <p:cNvGrpSpPr/>
          <p:nvPr/>
        </p:nvGrpSpPr>
        <p:grpSpPr>
          <a:xfrm rot="-5400000">
            <a:off x="743372" y="6110811"/>
            <a:ext cx="332100" cy="363307"/>
            <a:chOff x="2255185" y="1374068"/>
            <a:chExt cx="332100" cy="363307"/>
          </a:xfrm>
        </p:grpSpPr>
        <p:sp>
          <p:nvSpPr>
            <p:cNvPr id="524" name="Google Shape;524;p23"/>
            <p:cNvSpPr/>
            <p:nvPr/>
          </p:nvSpPr>
          <p:spPr>
            <a:xfrm>
              <a:off x="2255198" y="1405275"/>
              <a:ext cx="45600" cy="3321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525" name="Google Shape;525;p23"/>
            <p:cNvSpPr/>
            <p:nvPr/>
          </p:nvSpPr>
          <p:spPr>
            <a:xfrm rot="5400000">
              <a:off x="2398435" y="1230818"/>
              <a:ext cx="45600" cy="3321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29" name="Shape 529"/>
        <p:cNvGrpSpPr/>
        <p:nvPr/>
      </p:nvGrpSpPr>
      <p:grpSpPr>
        <a:xfrm>
          <a:off x="0" y="0"/>
          <a:ext cx="0" cy="0"/>
          <a:chOff x="0" y="0"/>
          <a:chExt cx="0" cy="0"/>
        </a:xfrm>
      </p:grpSpPr>
      <p:pic>
        <p:nvPicPr>
          <p:cNvPr id="530" name="Google Shape;530;p24"/>
          <p:cNvPicPr preferRelativeResize="0"/>
          <p:nvPr/>
        </p:nvPicPr>
        <p:blipFill rotWithShape="1">
          <a:blip r:embed="rId3">
            <a:alphaModFix/>
          </a:blip>
          <a:srcRect b="0" l="0" r="0" t="0"/>
          <a:stretch/>
        </p:blipFill>
        <p:spPr>
          <a:xfrm>
            <a:off x="5425323" y="584016"/>
            <a:ext cx="6732401" cy="5571065"/>
          </a:xfrm>
          <a:prstGeom prst="rect">
            <a:avLst/>
          </a:prstGeom>
          <a:noFill/>
          <a:ln>
            <a:noFill/>
          </a:ln>
        </p:spPr>
      </p:pic>
      <p:sp>
        <p:nvSpPr>
          <p:cNvPr id="531" name="Google Shape;531;p24"/>
          <p:cNvSpPr txBox="1"/>
          <p:nvPr/>
        </p:nvSpPr>
        <p:spPr>
          <a:xfrm>
            <a:off x="509422" y="303254"/>
            <a:ext cx="5156400" cy="795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800">
                <a:solidFill>
                  <a:srgbClr val="3D85C6"/>
                </a:solidFill>
                <a:latin typeface="Montserrat SemiBold"/>
                <a:ea typeface="Montserrat SemiBold"/>
                <a:cs typeface="Montserrat SemiBold"/>
                <a:sym typeface="Montserrat SemiBold"/>
              </a:rPr>
              <a:t>CARTE DES PAYS PRODUCTEURS DE FILMS DU SUBSET</a:t>
            </a:r>
            <a:endParaRPr sz="2800">
              <a:solidFill>
                <a:srgbClr val="3D85C6"/>
              </a:solidFill>
            </a:endParaRPr>
          </a:p>
        </p:txBody>
      </p:sp>
      <p:grpSp>
        <p:nvGrpSpPr>
          <p:cNvPr id="532" name="Google Shape;532;p24"/>
          <p:cNvGrpSpPr/>
          <p:nvPr/>
        </p:nvGrpSpPr>
        <p:grpSpPr>
          <a:xfrm>
            <a:off x="341705" y="258866"/>
            <a:ext cx="297562" cy="375768"/>
            <a:chOff x="2255185" y="1374068"/>
            <a:chExt cx="332100" cy="363307"/>
          </a:xfrm>
        </p:grpSpPr>
        <p:sp>
          <p:nvSpPr>
            <p:cNvPr id="533" name="Google Shape;533;p24"/>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4" name="Google Shape;534;p24"/>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535" name="Google Shape;535;p24"/>
          <p:cNvGrpSpPr/>
          <p:nvPr/>
        </p:nvGrpSpPr>
        <p:grpSpPr>
          <a:xfrm rot="10800000">
            <a:off x="5069966" y="677982"/>
            <a:ext cx="297562" cy="375768"/>
            <a:chOff x="2255185" y="1374068"/>
            <a:chExt cx="332100" cy="363307"/>
          </a:xfrm>
        </p:grpSpPr>
        <p:sp>
          <p:nvSpPr>
            <p:cNvPr id="536" name="Google Shape;536;p24"/>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37" name="Google Shape;537;p24"/>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538" name="Google Shape;538;p24"/>
          <p:cNvSpPr txBox="1"/>
          <p:nvPr/>
        </p:nvSpPr>
        <p:spPr>
          <a:xfrm>
            <a:off x="509425" y="2183000"/>
            <a:ext cx="3756000" cy="346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600">
                <a:solidFill>
                  <a:srgbClr val="434343"/>
                </a:solidFill>
                <a:latin typeface="Montserrat"/>
                <a:ea typeface="Montserrat"/>
                <a:cs typeface="Montserrat"/>
                <a:sym typeface="Montserrat"/>
              </a:rPr>
              <a:t>Réalisé sur Adobe Illustrator avec les données du scatterplot, cette carte du monde permet de montrer cette surreprésentation du cinéma occidental dans le marché américain. </a:t>
            </a:r>
            <a:endParaRPr sz="1600">
              <a:solidFill>
                <a:srgbClr val="434343"/>
              </a:solidFill>
              <a:latin typeface="Montserrat"/>
              <a:ea typeface="Montserrat"/>
              <a:cs typeface="Montserrat"/>
              <a:sym typeface="Montserrat"/>
            </a:endParaRPr>
          </a:p>
          <a:p>
            <a:pPr indent="0" lvl="0" marL="0" rtl="0" algn="just">
              <a:spcBef>
                <a:spcPts val="0"/>
              </a:spcBef>
              <a:spcAft>
                <a:spcPts val="0"/>
              </a:spcAft>
              <a:buNone/>
            </a:pPr>
            <a:r>
              <a:t/>
            </a:r>
            <a:endParaRPr sz="1600">
              <a:solidFill>
                <a:srgbClr val="434343"/>
              </a:solidFill>
              <a:latin typeface="Montserrat"/>
              <a:ea typeface="Montserrat"/>
              <a:cs typeface="Montserrat"/>
              <a:sym typeface="Montserrat"/>
            </a:endParaRPr>
          </a:p>
          <a:p>
            <a:pPr indent="0" lvl="0" marL="0" rtl="0" algn="just">
              <a:spcBef>
                <a:spcPts val="0"/>
              </a:spcBef>
              <a:spcAft>
                <a:spcPts val="0"/>
              </a:spcAft>
              <a:buNone/>
            </a:pPr>
            <a:r>
              <a:rPr lang="fr-FR" sz="1600">
                <a:solidFill>
                  <a:srgbClr val="434343"/>
                </a:solidFill>
                <a:latin typeface="Montserrat"/>
                <a:ea typeface="Montserrat"/>
                <a:cs typeface="Montserrat"/>
                <a:sym typeface="Montserrat"/>
              </a:rPr>
              <a:t>Cela permet aussi de montrer l’absence de nombreux pays, chose que le scatterplot ne met pas assez en évidence.</a:t>
            </a:r>
            <a:endParaRPr sz="1600">
              <a:solidFill>
                <a:srgbClr val="434343"/>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42" name="Shape 542"/>
        <p:cNvGrpSpPr/>
        <p:nvPr/>
      </p:nvGrpSpPr>
      <p:grpSpPr>
        <a:xfrm>
          <a:off x="0" y="0"/>
          <a:ext cx="0" cy="0"/>
          <a:chOff x="0" y="0"/>
          <a:chExt cx="0" cy="0"/>
        </a:xfrm>
      </p:grpSpPr>
      <p:sp>
        <p:nvSpPr>
          <p:cNvPr id="543" name="Google Shape;543;p27"/>
          <p:cNvSpPr/>
          <p:nvPr/>
        </p:nvSpPr>
        <p:spPr>
          <a:xfrm>
            <a:off x="2250400" y="2582350"/>
            <a:ext cx="7764600" cy="1374600"/>
          </a:xfrm>
          <a:prstGeom prst="rect">
            <a:avLst/>
          </a:prstGeom>
          <a:solidFill>
            <a:srgbClr val="43434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27"/>
          <p:cNvSpPr txBox="1"/>
          <p:nvPr/>
        </p:nvSpPr>
        <p:spPr>
          <a:xfrm>
            <a:off x="3518200" y="2582350"/>
            <a:ext cx="5315700" cy="1446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4400">
                <a:solidFill>
                  <a:schemeClr val="lt1"/>
                </a:solidFill>
                <a:latin typeface="Montserrat SemiBold"/>
                <a:ea typeface="Montserrat SemiBold"/>
                <a:cs typeface="Montserrat SemiBold"/>
                <a:sym typeface="Montserrat SemiBold"/>
              </a:rPr>
              <a:t>VERS UN </a:t>
            </a:r>
            <a:r>
              <a:rPr lang="fr-FR" sz="4400">
                <a:solidFill>
                  <a:schemeClr val="lt1"/>
                </a:solidFill>
                <a:latin typeface="Montserrat SemiBold"/>
                <a:ea typeface="Montserrat SemiBold"/>
                <a:cs typeface="Montserrat SemiBold"/>
                <a:sym typeface="Montserrat SemiBold"/>
              </a:rPr>
              <a:t>CINÉMA</a:t>
            </a:r>
            <a:endParaRPr/>
          </a:p>
          <a:p>
            <a:pPr indent="0" lvl="0" marL="0" marR="0" rtl="0" algn="just">
              <a:spcBef>
                <a:spcPts val="0"/>
              </a:spcBef>
              <a:spcAft>
                <a:spcPts val="0"/>
              </a:spcAft>
              <a:buNone/>
            </a:pPr>
            <a:r>
              <a:rPr lang="fr-FR" sz="4400">
                <a:solidFill>
                  <a:schemeClr val="lt1"/>
                </a:solidFill>
                <a:latin typeface="Montserrat SemiBold"/>
                <a:ea typeface="Montserrat SemiBold"/>
                <a:cs typeface="Montserrat SemiBold"/>
                <a:sym typeface="Montserrat SemiBold"/>
              </a:rPr>
              <a:t>STANDARD ?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48" name="Shape 548"/>
        <p:cNvGrpSpPr/>
        <p:nvPr/>
      </p:nvGrpSpPr>
      <p:grpSpPr>
        <a:xfrm>
          <a:off x="0" y="0"/>
          <a:ext cx="0" cy="0"/>
          <a:chOff x="0" y="0"/>
          <a:chExt cx="0" cy="0"/>
        </a:xfrm>
      </p:grpSpPr>
      <p:sp>
        <p:nvSpPr>
          <p:cNvPr id="549" name="Google Shape;549;g7843369f00_0_8"/>
          <p:cNvSpPr txBox="1"/>
          <p:nvPr/>
        </p:nvSpPr>
        <p:spPr>
          <a:xfrm>
            <a:off x="975825" y="467525"/>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0BJECTIFS</a:t>
            </a:r>
            <a:endParaRPr sz="4000">
              <a:solidFill>
                <a:srgbClr val="3D85C6"/>
              </a:solidFill>
              <a:latin typeface="Montserrat SemiBold"/>
              <a:ea typeface="Montserrat SemiBold"/>
              <a:cs typeface="Montserrat SemiBold"/>
              <a:sym typeface="Montserrat SemiBold"/>
            </a:endParaRPr>
          </a:p>
        </p:txBody>
      </p:sp>
      <p:grpSp>
        <p:nvGrpSpPr>
          <p:cNvPr id="550" name="Google Shape;550;g7843369f00_0_8"/>
          <p:cNvGrpSpPr/>
          <p:nvPr/>
        </p:nvGrpSpPr>
        <p:grpSpPr>
          <a:xfrm>
            <a:off x="643729" y="431732"/>
            <a:ext cx="332100" cy="363307"/>
            <a:chOff x="2255185" y="1374068"/>
            <a:chExt cx="332100" cy="363307"/>
          </a:xfrm>
        </p:grpSpPr>
        <p:sp>
          <p:nvSpPr>
            <p:cNvPr id="551" name="Google Shape;551;g7843369f00_0_8"/>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552" name="Google Shape;552;g7843369f00_0_8"/>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553" name="Google Shape;553;g7843369f00_0_8"/>
          <p:cNvGrpSpPr/>
          <p:nvPr/>
        </p:nvGrpSpPr>
        <p:grpSpPr>
          <a:xfrm rot="10800000">
            <a:off x="4083797" y="790811"/>
            <a:ext cx="332100" cy="363307"/>
            <a:chOff x="2255185" y="1374068"/>
            <a:chExt cx="332100" cy="363307"/>
          </a:xfrm>
        </p:grpSpPr>
        <p:sp>
          <p:nvSpPr>
            <p:cNvPr id="554" name="Google Shape;554;g7843369f00_0_8"/>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555" name="Google Shape;555;g7843369f00_0_8"/>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
        <p:nvSpPr>
          <p:cNvPr id="556" name="Google Shape;556;g7843369f00_0_8"/>
          <p:cNvSpPr txBox="1"/>
          <p:nvPr/>
        </p:nvSpPr>
        <p:spPr>
          <a:xfrm>
            <a:off x="643725" y="1671750"/>
            <a:ext cx="7761300" cy="35145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2200">
                <a:solidFill>
                  <a:schemeClr val="dk1"/>
                </a:solidFill>
                <a:latin typeface="Montserrat SemiBold"/>
                <a:ea typeface="Montserrat SemiBold"/>
                <a:cs typeface="Montserrat SemiBold"/>
                <a:sym typeface="Montserrat SemiBold"/>
              </a:rPr>
              <a:t>Les co-productions vont nous intéresser car elles semblent avoir une influence sur :</a:t>
            </a:r>
            <a:endParaRPr sz="2200">
              <a:solidFill>
                <a:schemeClr val="dk1"/>
              </a:solidFill>
              <a:latin typeface="Montserrat SemiBold"/>
              <a:ea typeface="Montserrat SemiBold"/>
              <a:cs typeface="Montserrat SemiBold"/>
              <a:sym typeface="Montserrat SemiBold"/>
            </a:endParaRPr>
          </a:p>
          <a:p>
            <a:pPr indent="0" lvl="0" marL="0" rtl="0" algn="just">
              <a:lnSpc>
                <a:spcPct val="90000"/>
              </a:lnSpc>
              <a:spcBef>
                <a:spcPts val="1000"/>
              </a:spcBef>
              <a:spcAft>
                <a:spcPts val="0"/>
              </a:spcAft>
              <a:buNone/>
            </a:pPr>
            <a:r>
              <a:t/>
            </a:r>
            <a:endParaRPr sz="2200">
              <a:solidFill>
                <a:schemeClr val="dk1"/>
              </a:solidFill>
              <a:latin typeface="Montserrat SemiBold"/>
              <a:ea typeface="Montserrat SemiBold"/>
              <a:cs typeface="Montserrat SemiBold"/>
              <a:sym typeface="Montserrat SemiBold"/>
            </a:endParaRPr>
          </a:p>
          <a:p>
            <a:pPr indent="-368300" lvl="0" marL="457200" rtl="0" algn="just">
              <a:lnSpc>
                <a:spcPct val="90000"/>
              </a:lnSpc>
              <a:spcBef>
                <a:spcPts val="1000"/>
              </a:spcBef>
              <a:spcAft>
                <a:spcPts val="0"/>
              </a:spcAft>
              <a:buClr>
                <a:schemeClr val="dk1"/>
              </a:buClr>
              <a:buSzPts val="2200"/>
              <a:buFont typeface="Montserrat SemiBold"/>
              <a:buChar char="-"/>
            </a:pPr>
            <a:r>
              <a:rPr lang="fr-FR" sz="2200">
                <a:solidFill>
                  <a:schemeClr val="dk1"/>
                </a:solidFill>
                <a:latin typeface="Montserrat SemiBold"/>
                <a:ea typeface="Montserrat SemiBold"/>
                <a:cs typeface="Montserrat SemiBold"/>
                <a:sym typeface="Montserrat SemiBold"/>
              </a:rPr>
              <a:t>L’impact du film via la langue originale, une porte d’entrée vers le marché américain ?</a:t>
            </a:r>
            <a:endParaRPr sz="2200">
              <a:solidFill>
                <a:schemeClr val="dk1"/>
              </a:solidFill>
              <a:latin typeface="Montserrat SemiBold"/>
              <a:ea typeface="Montserrat SemiBold"/>
              <a:cs typeface="Montserrat SemiBold"/>
              <a:sym typeface="Montserrat SemiBold"/>
            </a:endParaRPr>
          </a:p>
          <a:p>
            <a:pPr indent="0" lvl="0" marL="457200" rtl="0" algn="just">
              <a:lnSpc>
                <a:spcPct val="90000"/>
              </a:lnSpc>
              <a:spcBef>
                <a:spcPts val="1000"/>
              </a:spcBef>
              <a:spcAft>
                <a:spcPts val="0"/>
              </a:spcAft>
              <a:buNone/>
            </a:pPr>
            <a:r>
              <a:t/>
            </a:r>
            <a:endParaRPr sz="2200">
              <a:solidFill>
                <a:schemeClr val="dk1"/>
              </a:solidFill>
              <a:latin typeface="Montserrat SemiBold"/>
              <a:ea typeface="Montserrat SemiBold"/>
              <a:cs typeface="Montserrat SemiBold"/>
              <a:sym typeface="Montserrat SemiBold"/>
            </a:endParaRPr>
          </a:p>
          <a:p>
            <a:pPr indent="-368300" lvl="0" marL="457200" rtl="0" algn="just">
              <a:lnSpc>
                <a:spcPct val="90000"/>
              </a:lnSpc>
              <a:spcBef>
                <a:spcPts val="1000"/>
              </a:spcBef>
              <a:spcAft>
                <a:spcPts val="0"/>
              </a:spcAft>
              <a:buClr>
                <a:schemeClr val="dk1"/>
              </a:buClr>
              <a:buSzPts val="2200"/>
              <a:buFont typeface="Montserrat SemiBold"/>
              <a:buChar char="-"/>
            </a:pPr>
            <a:r>
              <a:rPr lang="fr-FR" sz="2200">
                <a:solidFill>
                  <a:schemeClr val="dk1"/>
                </a:solidFill>
                <a:latin typeface="Montserrat SemiBold"/>
                <a:ea typeface="Montserrat SemiBold"/>
                <a:cs typeface="Montserrat SemiBold"/>
                <a:sym typeface="Montserrat SemiBold"/>
              </a:rPr>
              <a:t>Son contenu (les genres semblent être plus proches de ceux des USA).</a:t>
            </a:r>
            <a:endParaRPr sz="2200">
              <a:solidFill>
                <a:schemeClr val="dk1"/>
              </a:solidFill>
              <a:latin typeface="Montserrat SemiBold"/>
              <a:ea typeface="Montserrat SemiBold"/>
              <a:cs typeface="Montserrat SemiBold"/>
              <a:sym typeface="Montserrat SemiBold"/>
            </a:endParaRPr>
          </a:p>
        </p:txBody>
      </p:sp>
      <p:pic>
        <p:nvPicPr>
          <p:cNvPr id="557" name="Google Shape;557;g7843369f00_0_8"/>
          <p:cNvPicPr preferRelativeResize="0"/>
          <p:nvPr/>
        </p:nvPicPr>
        <p:blipFill>
          <a:blip r:embed="rId3">
            <a:alphaModFix/>
          </a:blip>
          <a:stretch>
            <a:fillRect/>
          </a:stretch>
        </p:blipFill>
        <p:spPr>
          <a:xfrm>
            <a:off x="9370050" y="2176875"/>
            <a:ext cx="1775200" cy="1706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61" name="Shape 561"/>
        <p:cNvGrpSpPr/>
        <p:nvPr/>
      </p:nvGrpSpPr>
      <p:grpSpPr>
        <a:xfrm>
          <a:off x="0" y="0"/>
          <a:ext cx="0" cy="0"/>
          <a:chOff x="0" y="0"/>
          <a:chExt cx="0" cy="0"/>
        </a:xfrm>
      </p:grpSpPr>
      <p:pic>
        <p:nvPicPr>
          <p:cNvPr id="562" name="Google Shape;562;p29"/>
          <p:cNvPicPr preferRelativeResize="0"/>
          <p:nvPr/>
        </p:nvPicPr>
        <p:blipFill rotWithShape="1">
          <a:blip r:embed="rId3">
            <a:alphaModFix/>
          </a:blip>
          <a:srcRect b="0" l="0" r="0" t="0"/>
          <a:stretch/>
        </p:blipFill>
        <p:spPr>
          <a:xfrm>
            <a:off x="6455500" y="-87288"/>
            <a:ext cx="5474039" cy="7032576"/>
          </a:xfrm>
          <a:prstGeom prst="rect">
            <a:avLst/>
          </a:prstGeom>
          <a:noFill/>
          <a:ln>
            <a:noFill/>
          </a:ln>
        </p:spPr>
      </p:pic>
      <p:sp>
        <p:nvSpPr>
          <p:cNvPr id="563" name="Google Shape;563;p29"/>
          <p:cNvSpPr txBox="1"/>
          <p:nvPr/>
        </p:nvSpPr>
        <p:spPr>
          <a:xfrm>
            <a:off x="538400" y="512825"/>
            <a:ext cx="6117600" cy="7959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2400">
                <a:solidFill>
                  <a:srgbClr val="3D85C6"/>
                </a:solidFill>
                <a:latin typeface="Montserrat SemiBold"/>
                <a:ea typeface="Montserrat SemiBold"/>
                <a:cs typeface="Montserrat SemiBold"/>
                <a:sym typeface="Montserrat SemiBold"/>
              </a:rPr>
              <a:t>Revenu des films selon leur genre et s’ils sont en co-production ou non.</a:t>
            </a:r>
            <a:endParaRPr sz="2400">
              <a:solidFill>
                <a:srgbClr val="3D85C6"/>
              </a:solidFill>
            </a:endParaRPr>
          </a:p>
        </p:txBody>
      </p:sp>
      <p:grpSp>
        <p:nvGrpSpPr>
          <p:cNvPr id="564" name="Google Shape;564;p29"/>
          <p:cNvGrpSpPr/>
          <p:nvPr/>
        </p:nvGrpSpPr>
        <p:grpSpPr>
          <a:xfrm>
            <a:off x="435705" y="468441"/>
            <a:ext cx="297562" cy="375768"/>
            <a:chOff x="2255185" y="1374068"/>
            <a:chExt cx="332100" cy="363307"/>
          </a:xfrm>
        </p:grpSpPr>
        <p:sp>
          <p:nvSpPr>
            <p:cNvPr id="565" name="Google Shape;565;p29"/>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6" name="Google Shape;566;p29"/>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567" name="Google Shape;567;p29"/>
          <p:cNvGrpSpPr/>
          <p:nvPr/>
        </p:nvGrpSpPr>
        <p:grpSpPr>
          <a:xfrm rot="10800000">
            <a:off x="6222291" y="988732"/>
            <a:ext cx="297562" cy="375768"/>
            <a:chOff x="2255185" y="1374068"/>
            <a:chExt cx="332100" cy="363307"/>
          </a:xfrm>
        </p:grpSpPr>
        <p:sp>
          <p:nvSpPr>
            <p:cNvPr id="568" name="Google Shape;568;p29"/>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69" name="Google Shape;569;p29"/>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570" name="Google Shape;570;p29"/>
          <p:cNvSpPr txBox="1"/>
          <p:nvPr/>
        </p:nvSpPr>
        <p:spPr>
          <a:xfrm>
            <a:off x="11367950" y="5454900"/>
            <a:ext cx="9099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FR" sz="800">
                <a:latin typeface="Montserrat"/>
                <a:ea typeface="Montserrat"/>
                <a:cs typeface="Montserrat"/>
                <a:sym typeface="Montserrat"/>
              </a:rPr>
              <a:t>revenue ($)</a:t>
            </a:r>
            <a:endParaRPr sz="800">
              <a:latin typeface="Montserrat"/>
              <a:ea typeface="Montserrat"/>
              <a:cs typeface="Montserrat"/>
              <a:sym typeface="Montserrat"/>
            </a:endParaRPr>
          </a:p>
        </p:txBody>
      </p:sp>
      <p:sp>
        <p:nvSpPr>
          <p:cNvPr id="571" name="Google Shape;571;p29"/>
          <p:cNvSpPr txBox="1"/>
          <p:nvPr/>
        </p:nvSpPr>
        <p:spPr>
          <a:xfrm>
            <a:off x="574500" y="1834600"/>
            <a:ext cx="5647800" cy="346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fr-FR" sz="1600">
                <a:solidFill>
                  <a:srgbClr val="434343"/>
                </a:solidFill>
                <a:latin typeface="Montserrat Medium"/>
                <a:ea typeface="Montserrat Medium"/>
                <a:cs typeface="Montserrat Medium"/>
                <a:sym typeface="Montserrat Medium"/>
              </a:rPr>
              <a:t>La coproduction permet de :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br>
              <a:rPr lang="fr-FR" sz="1600">
                <a:solidFill>
                  <a:srgbClr val="434343"/>
                </a:solidFill>
                <a:latin typeface="Montserrat Medium"/>
                <a:ea typeface="Montserrat Medium"/>
                <a:cs typeface="Montserrat Medium"/>
                <a:sym typeface="Montserrat Medium"/>
              </a:rPr>
            </a:br>
            <a:r>
              <a:rPr lang="fr-FR" sz="1600">
                <a:solidFill>
                  <a:srgbClr val="434343"/>
                </a:solidFill>
                <a:latin typeface="Montserrat Medium"/>
                <a:ea typeface="Montserrat Medium"/>
                <a:cs typeface="Montserrat Medium"/>
                <a:sym typeface="Montserrat Medium"/>
              </a:rPr>
              <a:t>- Produire certains types de films demandés comme action/aventure, fantasy, science-fiction et thriller notamment.</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600">
                <a:solidFill>
                  <a:srgbClr val="434343"/>
                </a:solidFill>
                <a:latin typeface="Montserrat Medium"/>
                <a:ea typeface="Montserrat Medium"/>
                <a:cs typeface="Montserrat Medium"/>
                <a:sym typeface="Montserrat Medium"/>
              </a:rPr>
              <a:t>- Être une porte d’entrée vers le marché américain et assurer des meilleurs revenus pour l’ensemble des genres.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t/>
            </a:r>
            <a:endParaRPr sz="1600">
              <a:solidFill>
                <a:srgbClr val="434343"/>
              </a:solidFill>
              <a:latin typeface="Montserrat Medium"/>
              <a:ea typeface="Montserrat Medium"/>
              <a:cs typeface="Montserrat Medium"/>
              <a:sym typeface="Montserrat Medium"/>
            </a:endParaRPr>
          </a:p>
          <a:p>
            <a:pPr indent="0" lvl="0" marL="0" rtl="0" algn="just">
              <a:spcBef>
                <a:spcPts val="0"/>
              </a:spcBef>
              <a:spcAft>
                <a:spcPts val="0"/>
              </a:spcAft>
              <a:buNone/>
            </a:pPr>
            <a:r>
              <a:rPr lang="fr-FR" sz="1600">
                <a:solidFill>
                  <a:srgbClr val="434343"/>
                </a:solidFill>
                <a:latin typeface="Montserrat Medium"/>
                <a:ea typeface="Montserrat Medium"/>
                <a:cs typeface="Montserrat Medium"/>
                <a:sym typeface="Montserrat Medium"/>
              </a:rPr>
              <a:t>- Réaliser des films qui seront d’énormes réussites (2Md+ de revenus, alors que le premier n’étant pas en coproduction est autour de 500 millions de dollars).</a:t>
            </a:r>
            <a:endParaRPr sz="1600">
              <a:solidFill>
                <a:srgbClr val="434343"/>
              </a:solidFill>
              <a:latin typeface="Montserrat Medium"/>
              <a:ea typeface="Montserrat Medium"/>
              <a:cs typeface="Montserrat Medium"/>
              <a:sym typeface="Montserrat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75" name="Shape 575"/>
        <p:cNvGrpSpPr/>
        <p:nvPr/>
      </p:nvGrpSpPr>
      <p:grpSpPr>
        <a:xfrm>
          <a:off x="0" y="0"/>
          <a:ext cx="0" cy="0"/>
          <a:chOff x="0" y="0"/>
          <a:chExt cx="0" cy="0"/>
        </a:xfrm>
      </p:grpSpPr>
      <p:pic>
        <p:nvPicPr>
          <p:cNvPr id="576" name="Google Shape;576;p30"/>
          <p:cNvPicPr preferRelativeResize="0"/>
          <p:nvPr/>
        </p:nvPicPr>
        <p:blipFill rotWithShape="1">
          <a:blip r:embed="rId3">
            <a:alphaModFix/>
          </a:blip>
          <a:srcRect b="0" l="0" r="0" t="0"/>
          <a:stretch/>
        </p:blipFill>
        <p:spPr>
          <a:xfrm>
            <a:off x="691899" y="565301"/>
            <a:ext cx="4186098" cy="5038128"/>
          </a:xfrm>
          <a:prstGeom prst="rect">
            <a:avLst/>
          </a:prstGeom>
          <a:noFill/>
          <a:ln>
            <a:noFill/>
          </a:ln>
        </p:spPr>
      </p:pic>
      <p:pic>
        <p:nvPicPr>
          <p:cNvPr id="577" name="Google Shape;577;p30"/>
          <p:cNvPicPr preferRelativeResize="0"/>
          <p:nvPr/>
        </p:nvPicPr>
        <p:blipFill rotWithShape="1">
          <a:blip r:embed="rId4">
            <a:alphaModFix/>
          </a:blip>
          <a:srcRect b="0" l="0" r="0" t="0"/>
          <a:stretch/>
        </p:blipFill>
        <p:spPr>
          <a:xfrm>
            <a:off x="6053800" y="412900"/>
            <a:ext cx="4659501" cy="5222125"/>
          </a:xfrm>
          <a:prstGeom prst="rect">
            <a:avLst/>
          </a:prstGeom>
          <a:noFill/>
          <a:ln>
            <a:noFill/>
          </a:ln>
        </p:spPr>
      </p:pic>
      <p:sp>
        <p:nvSpPr>
          <p:cNvPr id="578" name="Google Shape;578;p30"/>
          <p:cNvSpPr txBox="1"/>
          <p:nvPr/>
        </p:nvSpPr>
        <p:spPr>
          <a:xfrm>
            <a:off x="2895750" y="5857700"/>
            <a:ext cx="6400500" cy="15189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1800">
                <a:solidFill>
                  <a:schemeClr val="dk1"/>
                </a:solidFill>
                <a:latin typeface="Montserrat Medium"/>
                <a:ea typeface="Montserrat Medium"/>
                <a:cs typeface="Montserrat Medium"/>
                <a:sym typeface="Montserrat Medium"/>
              </a:rPr>
              <a:t>Notre but ⇒  analyser plus en détails les différences culturelles des films coproduits ou non.</a:t>
            </a:r>
            <a:endParaRPr sz="1800">
              <a:solidFill>
                <a:schemeClr val="dk1"/>
              </a:solidFill>
              <a:latin typeface="Montserrat Medium"/>
              <a:ea typeface="Montserrat Medium"/>
              <a:cs typeface="Montserrat Medium"/>
              <a:sym typeface="Montserrat Medium"/>
            </a:endParaRPr>
          </a:p>
        </p:txBody>
      </p:sp>
      <p:sp>
        <p:nvSpPr>
          <p:cNvPr id="579" name="Google Shape;579;p30"/>
          <p:cNvSpPr txBox="1"/>
          <p:nvPr/>
        </p:nvSpPr>
        <p:spPr>
          <a:xfrm>
            <a:off x="691900" y="-92200"/>
            <a:ext cx="3115800" cy="15189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a:solidFill>
                  <a:schemeClr val="dk1"/>
                </a:solidFill>
                <a:latin typeface="Montserrat Medium"/>
                <a:ea typeface="Montserrat Medium"/>
                <a:cs typeface="Montserrat Medium"/>
                <a:sym typeface="Montserrat Medium"/>
              </a:rPr>
              <a:t>beeswarm des films coproduits avec les USA</a:t>
            </a:r>
            <a:endParaRPr>
              <a:solidFill>
                <a:schemeClr val="dk1"/>
              </a:solidFill>
              <a:latin typeface="Montserrat Medium"/>
              <a:ea typeface="Montserrat Medium"/>
              <a:cs typeface="Montserrat Medium"/>
              <a:sym typeface="Montserrat Medium"/>
            </a:endParaRPr>
          </a:p>
        </p:txBody>
      </p:sp>
      <p:sp>
        <p:nvSpPr>
          <p:cNvPr id="580" name="Google Shape;580;p30"/>
          <p:cNvSpPr txBox="1"/>
          <p:nvPr/>
        </p:nvSpPr>
        <p:spPr>
          <a:xfrm>
            <a:off x="6186700" y="-92200"/>
            <a:ext cx="3115800" cy="15189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a:solidFill>
                  <a:schemeClr val="dk1"/>
                </a:solidFill>
                <a:latin typeface="Montserrat Medium"/>
                <a:ea typeface="Montserrat Medium"/>
                <a:cs typeface="Montserrat Medium"/>
                <a:sym typeface="Montserrat Medium"/>
              </a:rPr>
              <a:t>beeswarm des films non- coproduits avec les USA</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33" name="Shape 133"/>
        <p:cNvGrpSpPr/>
        <p:nvPr/>
      </p:nvGrpSpPr>
      <p:grpSpPr>
        <a:xfrm>
          <a:off x="0" y="0"/>
          <a:ext cx="0" cy="0"/>
          <a:chOff x="0" y="0"/>
          <a:chExt cx="0" cy="0"/>
        </a:xfrm>
      </p:grpSpPr>
      <p:sp>
        <p:nvSpPr>
          <p:cNvPr id="134" name="Google Shape;134;p4"/>
          <p:cNvSpPr txBox="1"/>
          <p:nvPr>
            <p:ph type="title"/>
          </p:nvPr>
        </p:nvSpPr>
        <p:spPr>
          <a:xfrm>
            <a:off x="632984" y="147700"/>
            <a:ext cx="9577800" cy="1325700"/>
          </a:xfrm>
          <a:prstGeom prst="rect">
            <a:avLst/>
          </a:prstGeom>
          <a:solidFill>
            <a:srgbClr val="F3F3F3"/>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ontserrat Medium"/>
              <a:buNone/>
            </a:pPr>
            <a:r>
              <a:rPr lang="fr-FR">
                <a:solidFill>
                  <a:srgbClr val="3D85C6"/>
                </a:solidFill>
                <a:latin typeface="Montserrat Medium"/>
                <a:ea typeface="Montserrat Medium"/>
                <a:cs typeface="Montserrat Medium"/>
                <a:sym typeface="Montserrat Medium"/>
              </a:rPr>
              <a:t>FRAMEWORK DE RECHERCHE</a:t>
            </a:r>
            <a:endParaRPr>
              <a:solidFill>
                <a:srgbClr val="3D85C6"/>
              </a:solidFill>
            </a:endParaRPr>
          </a:p>
        </p:txBody>
      </p:sp>
      <p:pic>
        <p:nvPicPr>
          <p:cNvPr descr="Une image contenant portable&#10;&#10;Description générée automatiquement" id="135" name="Google Shape;135;p4"/>
          <p:cNvPicPr preferRelativeResize="0"/>
          <p:nvPr/>
        </p:nvPicPr>
        <p:blipFill rotWithShape="1">
          <a:blip r:embed="rId3">
            <a:alphaModFix/>
          </a:blip>
          <a:srcRect b="0" l="0" r="0" t="0"/>
          <a:stretch/>
        </p:blipFill>
        <p:spPr>
          <a:xfrm>
            <a:off x="5471475" y="2255763"/>
            <a:ext cx="6449648" cy="3685924"/>
          </a:xfrm>
          <a:prstGeom prst="rect">
            <a:avLst/>
          </a:prstGeom>
          <a:noFill/>
          <a:ln>
            <a:noFill/>
          </a:ln>
        </p:spPr>
      </p:pic>
      <p:sp>
        <p:nvSpPr>
          <p:cNvPr id="136" name="Google Shape;136;p4"/>
          <p:cNvSpPr txBox="1"/>
          <p:nvPr/>
        </p:nvSpPr>
        <p:spPr>
          <a:xfrm>
            <a:off x="204825" y="1660925"/>
            <a:ext cx="5132700" cy="4875600"/>
          </a:xfrm>
          <a:prstGeom prst="rect">
            <a:avLst/>
          </a:prstGeom>
          <a:solidFill>
            <a:srgbClr val="EFEFEF"/>
          </a:solidFill>
          <a:ln>
            <a:noFill/>
          </a:ln>
        </p:spPr>
        <p:txBody>
          <a:bodyPr anchorCtr="0" anchor="t" bIns="45700" lIns="91425" spcFirstLastPara="1" rIns="91425" wrap="square" tIns="45700">
            <a:spAutoFit/>
          </a:bodyPr>
          <a:lstStyle/>
          <a:p>
            <a:pPr indent="0" lvl="0" marL="457200" marR="0" rtl="0" algn="l">
              <a:lnSpc>
                <a:spcPct val="115000"/>
              </a:lnSpc>
              <a:spcBef>
                <a:spcPts val="0"/>
              </a:spcBef>
              <a:spcAft>
                <a:spcPts val="0"/>
              </a:spcAft>
              <a:buNone/>
            </a:pPr>
            <a:r>
              <a:t/>
            </a:r>
            <a:endParaRPr b="1" sz="1800">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b="1" sz="1800">
              <a:solidFill>
                <a:schemeClr val="dk1"/>
              </a:solidFill>
              <a:latin typeface="Montserrat"/>
              <a:ea typeface="Montserrat"/>
              <a:cs typeface="Montserrat"/>
              <a:sym typeface="Montserrat"/>
            </a:endParaRPr>
          </a:p>
          <a:p>
            <a:pPr indent="-332612" lvl="0" marL="800100" marR="0" rtl="0" algn="l">
              <a:lnSpc>
                <a:spcPct val="115000"/>
              </a:lnSpc>
              <a:spcBef>
                <a:spcPts val="0"/>
              </a:spcBef>
              <a:spcAft>
                <a:spcPts val="0"/>
              </a:spcAft>
              <a:buClr>
                <a:schemeClr val="dk1"/>
              </a:buClr>
              <a:buSzPts val="1800"/>
              <a:buFont typeface="Montserrat"/>
              <a:buAutoNum type="arabicParenR"/>
            </a:pPr>
            <a:r>
              <a:rPr b="1" lang="fr-FR" sz="1800">
                <a:solidFill>
                  <a:schemeClr val="dk1"/>
                </a:solidFill>
                <a:latin typeface="Montserrat"/>
                <a:ea typeface="Montserrat"/>
                <a:cs typeface="Montserrat"/>
                <a:sym typeface="Montserrat"/>
              </a:rPr>
              <a:t>Générer nos hypothèses</a:t>
            </a:r>
            <a:endParaRPr b="1" sz="1800">
              <a:latin typeface="Montserrat"/>
              <a:ea typeface="Montserrat"/>
              <a:cs typeface="Montserrat"/>
              <a:sym typeface="Montserrat"/>
            </a:endParaRPr>
          </a:p>
          <a:p>
            <a:pPr indent="-218312" lvl="0" marL="342900" marR="0" rtl="0" algn="l">
              <a:lnSpc>
                <a:spcPct val="115000"/>
              </a:lnSpc>
              <a:spcBef>
                <a:spcPts val="0"/>
              </a:spcBef>
              <a:spcAft>
                <a:spcPts val="0"/>
              </a:spcAft>
              <a:buClr>
                <a:schemeClr val="dk1"/>
              </a:buClr>
              <a:buSzPts val="1962"/>
              <a:buFont typeface="Calibri"/>
              <a:buNone/>
            </a:pPr>
            <a:r>
              <a:t/>
            </a:r>
            <a:endParaRPr b="1" sz="1800">
              <a:solidFill>
                <a:schemeClr val="dk1"/>
              </a:solidFill>
              <a:latin typeface="Montserrat"/>
              <a:ea typeface="Montserrat"/>
              <a:cs typeface="Montserrat"/>
              <a:sym typeface="Montserrat"/>
            </a:endParaRPr>
          </a:p>
          <a:p>
            <a:pPr indent="-332612" lvl="0" marL="800100" marR="0" rtl="0" algn="l">
              <a:lnSpc>
                <a:spcPct val="115000"/>
              </a:lnSpc>
              <a:spcBef>
                <a:spcPts val="0"/>
              </a:spcBef>
              <a:spcAft>
                <a:spcPts val="0"/>
              </a:spcAft>
              <a:buClr>
                <a:schemeClr val="dk1"/>
              </a:buClr>
              <a:buSzPts val="1800"/>
              <a:buFont typeface="Montserrat"/>
              <a:buAutoNum type="arabicParenR"/>
            </a:pPr>
            <a:r>
              <a:rPr b="1" lang="fr-FR" sz="1800">
                <a:solidFill>
                  <a:schemeClr val="dk1"/>
                </a:solidFill>
                <a:latin typeface="Montserrat"/>
                <a:ea typeface="Montserrat"/>
                <a:cs typeface="Montserrat"/>
                <a:sym typeface="Montserrat"/>
              </a:rPr>
              <a:t>Les confronter aux données,</a:t>
            </a:r>
            <a:r>
              <a:rPr b="1" lang="fr-FR" sz="1800">
                <a:solidFill>
                  <a:schemeClr val="dk1"/>
                </a:solidFill>
                <a:latin typeface="Montserrat"/>
                <a:ea typeface="Montserrat"/>
                <a:cs typeface="Montserrat"/>
                <a:sym typeface="Montserrat"/>
              </a:rPr>
              <a:t> </a:t>
            </a:r>
            <a:br>
              <a:rPr b="1" lang="fr-FR" sz="1800">
                <a:solidFill>
                  <a:schemeClr val="dk1"/>
                </a:solidFill>
                <a:latin typeface="Montserrat"/>
                <a:ea typeface="Montserrat"/>
                <a:cs typeface="Montserrat"/>
                <a:sym typeface="Montserrat"/>
              </a:rPr>
            </a:br>
            <a:r>
              <a:rPr b="1" lang="fr-FR" sz="1800">
                <a:solidFill>
                  <a:schemeClr val="dk1"/>
                </a:solidFill>
                <a:latin typeface="Montserrat"/>
                <a:ea typeface="Montserrat"/>
                <a:cs typeface="Montserrat"/>
                <a:sym typeface="Montserrat"/>
              </a:rPr>
              <a:t>repérer les patterns</a:t>
            </a:r>
            <a:endParaRPr b="1" sz="1800">
              <a:latin typeface="Montserrat"/>
              <a:ea typeface="Montserrat"/>
              <a:cs typeface="Montserrat"/>
              <a:sym typeface="Montserrat"/>
            </a:endParaRPr>
          </a:p>
          <a:p>
            <a:pPr indent="-218312" lvl="0" marL="342900" marR="0" rtl="0" algn="l">
              <a:lnSpc>
                <a:spcPct val="115000"/>
              </a:lnSpc>
              <a:spcBef>
                <a:spcPts val="0"/>
              </a:spcBef>
              <a:spcAft>
                <a:spcPts val="0"/>
              </a:spcAft>
              <a:buClr>
                <a:schemeClr val="dk1"/>
              </a:buClr>
              <a:buSzPts val="1962"/>
              <a:buFont typeface="Calibri"/>
              <a:buNone/>
            </a:pPr>
            <a:r>
              <a:t/>
            </a:r>
            <a:endParaRPr b="1" sz="1800">
              <a:solidFill>
                <a:schemeClr val="dk1"/>
              </a:solidFill>
              <a:latin typeface="Montserrat"/>
              <a:ea typeface="Montserrat"/>
              <a:cs typeface="Montserrat"/>
              <a:sym typeface="Montserrat"/>
            </a:endParaRPr>
          </a:p>
          <a:p>
            <a:pPr indent="-332612" lvl="0" marL="800100" marR="0" rtl="0" algn="l">
              <a:lnSpc>
                <a:spcPct val="100000"/>
              </a:lnSpc>
              <a:spcBef>
                <a:spcPts val="0"/>
              </a:spcBef>
              <a:spcAft>
                <a:spcPts val="0"/>
              </a:spcAft>
              <a:buClr>
                <a:schemeClr val="dk1"/>
              </a:buClr>
              <a:buSzPts val="1800"/>
              <a:buFont typeface="Montserrat"/>
              <a:buAutoNum type="arabicParenR"/>
            </a:pPr>
            <a:r>
              <a:rPr b="1" lang="fr-FR" sz="1800">
                <a:solidFill>
                  <a:schemeClr val="dk1"/>
                </a:solidFill>
                <a:latin typeface="Montserrat"/>
                <a:ea typeface="Montserrat"/>
                <a:cs typeface="Montserrat"/>
                <a:sym typeface="Montserrat"/>
              </a:rPr>
              <a:t>Reformuler les hypothèses</a:t>
            </a:r>
            <a:endParaRPr b="1" sz="1800">
              <a:latin typeface="Montserrat"/>
              <a:ea typeface="Montserrat"/>
              <a:cs typeface="Montserrat"/>
              <a:sym typeface="Montserrat"/>
            </a:endParaRPr>
          </a:p>
          <a:p>
            <a:pPr indent="-218312" lvl="0" marL="342900" marR="0" rtl="0" algn="l">
              <a:lnSpc>
                <a:spcPct val="115000"/>
              </a:lnSpc>
              <a:spcBef>
                <a:spcPts val="0"/>
              </a:spcBef>
              <a:spcAft>
                <a:spcPts val="0"/>
              </a:spcAft>
              <a:buClr>
                <a:schemeClr val="dk1"/>
              </a:buClr>
              <a:buSzPts val="1962"/>
              <a:buFont typeface="Calibri"/>
              <a:buNone/>
            </a:pPr>
            <a:r>
              <a:t/>
            </a:r>
            <a:endParaRPr b="1" sz="1800">
              <a:solidFill>
                <a:schemeClr val="dk1"/>
              </a:solidFill>
              <a:latin typeface="Montserrat"/>
              <a:ea typeface="Montserrat"/>
              <a:cs typeface="Montserrat"/>
              <a:sym typeface="Montserrat"/>
            </a:endParaRPr>
          </a:p>
          <a:p>
            <a:pPr indent="-332612" lvl="0" marL="800100" marR="0" rtl="0" algn="l">
              <a:lnSpc>
                <a:spcPct val="115000"/>
              </a:lnSpc>
              <a:spcBef>
                <a:spcPts val="0"/>
              </a:spcBef>
              <a:spcAft>
                <a:spcPts val="0"/>
              </a:spcAft>
              <a:buClr>
                <a:schemeClr val="dk1"/>
              </a:buClr>
              <a:buSzPts val="1800"/>
              <a:buFont typeface="Montserrat"/>
              <a:buAutoNum type="arabicParenR"/>
            </a:pPr>
            <a:r>
              <a:rPr b="1" lang="fr-FR" sz="1800">
                <a:solidFill>
                  <a:schemeClr val="dk1"/>
                </a:solidFill>
                <a:latin typeface="Montserrat"/>
                <a:ea typeface="Montserrat"/>
                <a:cs typeface="Montserrat"/>
                <a:sym typeface="Montserrat"/>
              </a:rPr>
              <a:t>Tester, tester, tester</a:t>
            </a:r>
            <a:endParaRPr b="1" sz="1800">
              <a:latin typeface="Montserrat"/>
              <a:ea typeface="Montserrat"/>
              <a:cs typeface="Montserrat"/>
              <a:sym typeface="Montserrat"/>
            </a:endParaRPr>
          </a:p>
          <a:p>
            <a:pPr indent="-218312" lvl="0" marL="342900" marR="0" rtl="0" algn="l">
              <a:lnSpc>
                <a:spcPct val="115000"/>
              </a:lnSpc>
              <a:spcBef>
                <a:spcPts val="0"/>
              </a:spcBef>
              <a:spcAft>
                <a:spcPts val="0"/>
              </a:spcAft>
              <a:buClr>
                <a:schemeClr val="dk1"/>
              </a:buClr>
              <a:buSzPts val="1962"/>
              <a:buFont typeface="Calibri"/>
              <a:buNone/>
            </a:pPr>
            <a:r>
              <a:t/>
            </a:r>
            <a:endParaRPr b="1" sz="1800">
              <a:solidFill>
                <a:schemeClr val="dk1"/>
              </a:solidFill>
              <a:latin typeface="Montserrat"/>
              <a:ea typeface="Montserrat"/>
              <a:cs typeface="Montserrat"/>
              <a:sym typeface="Montserrat"/>
            </a:endParaRPr>
          </a:p>
          <a:p>
            <a:pPr indent="-332612" lvl="0" marL="800100" marR="0" rtl="0" algn="l">
              <a:lnSpc>
                <a:spcPct val="115000"/>
              </a:lnSpc>
              <a:spcBef>
                <a:spcPts val="0"/>
              </a:spcBef>
              <a:spcAft>
                <a:spcPts val="0"/>
              </a:spcAft>
              <a:buClr>
                <a:schemeClr val="dk1"/>
              </a:buClr>
              <a:buSzPts val="1800"/>
              <a:buFont typeface="Montserrat"/>
              <a:buAutoNum type="arabicParenR"/>
            </a:pPr>
            <a:r>
              <a:rPr b="1" lang="fr-FR" sz="1800">
                <a:solidFill>
                  <a:schemeClr val="dk1"/>
                </a:solidFill>
                <a:latin typeface="Montserrat"/>
                <a:ea typeface="Montserrat"/>
                <a:cs typeface="Montserrat"/>
                <a:sym typeface="Montserrat"/>
              </a:rPr>
              <a:t>Etape 2, 3 et 4 à nouveau</a:t>
            </a:r>
            <a:endParaRPr b="1" sz="1800">
              <a:latin typeface="Montserrat"/>
              <a:ea typeface="Montserrat"/>
              <a:cs typeface="Montserrat"/>
              <a:sym typeface="Montserrat"/>
            </a:endParaRPr>
          </a:p>
          <a:p>
            <a:pPr indent="-218312" lvl="0" marL="342900" marR="0" rtl="0" algn="l">
              <a:lnSpc>
                <a:spcPct val="115000"/>
              </a:lnSpc>
              <a:spcBef>
                <a:spcPts val="0"/>
              </a:spcBef>
              <a:spcAft>
                <a:spcPts val="0"/>
              </a:spcAft>
              <a:buClr>
                <a:schemeClr val="dk1"/>
              </a:buClr>
              <a:buSzPts val="1962"/>
              <a:buFont typeface="Calibri"/>
              <a:buNone/>
            </a:pPr>
            <a:r>
              <a:t/>
            </a:r>
            <a:endParaRPr b="1" sz="1800">
              <a:solidFill>
                <a:schemeClr val="dk1"/>
              </a:solidFill>
              <a:latin typeface="Montserrat"/>
              <a:ea typeface="Montserrat"/>
              <a:cs typeface="Montserrat"/>
              <a:sym typeface="Montserrat"/>
            </a:endParaRPr>
          </a:p>
          <a:p>
            <a:pPr indent="-332612" lvl="0" marL="800100" marR="0" rtl="0" algn="l">
              <a:lnSpc>
                <a:spcPct val="115000"/>
              </a:lnSpc>
              <a:spcBef>
                <a:spcPts val="0"/>
              </a:spcBef>
              <a:spcAft>
                <a:spcPts val="0"/>
              </a:spcAft>
              <a:buClr>
                <a:schemeClr val="dk1"/>
              </a:buClr>
              <a:buSzPts val="1800"/>
              <a:buFont typeface="Montserrat"/>
              <a:buAutoNum type="arabicParenR"/>
            </a:pPr>
            <a:r>
              <a:rPr b="1" lang="fr-FR" sz="1800">
                <a:solidFill>
                  <a:schemeClr val="dk1"/>
                </a:solidFill>
                <a:latin typeface="Montserrat"/>
                <a:ea typeface="Montserrat"/>
                <a:cs typeface="Montserrat"/>
                <a:sym typeface="Montserrat"/>
              </a:rPr>
              <a:t>Conclusion</a:t>
            </a:r>
            <a:endParaRPr b="1" sz="1800">
              <a:latin typeface="Montserrat"/>
              <a:ea typeface="Montserrat"/>
              <a:cs typeface="Montserrat"/>
              <a:sym typeface="Montserrat"/>
            </a:endParaRPr>
          </a:p>
          <a:p>
            <a:pPr indent="-228600" lvl="0" marL="342900" marR="0" rtl="0" algn="l">
              <a:spcBef>
                <a:spcPts val="0"/>
              </a:spcBef>
              <a:spcAft>
                <a:spcPts val="0"/>
              </a:spcAft>
              <a:buClr>
                <a:schemeClr val="dk1"/>
              </a:buClr>
              <a:buSzPts val="1800"/>
              <a:buFont typeface="Calibri"/>
              <a:buNone/>
            </a:pPr>
            <a:r>
              <a:t/>
            </a:r>
            <a:endParaRPr b="1" sz="1800">
              <a:solidFill>
                <a:schemeClr val="dk1"/>
              </a:solidFill>
              <a:latin typeface="Open Sans"/>
              <a:ea typeface="Open Sans"/>
              <a:cs typeface="Open Sans"/>
              <a:sym typeface="Open Sans"/>
            </a:endParaRPr>
          </a:p>
        </p:txBody>
      </p:sp>
      <p:grpSp>
        <p:nvGrpSpPr>
          <p:cNvPr id="137" name="Google Shape;137;p4"/>
          <p:cNvGrpSpPr/>
          <p:nvPr/>
        </p:nvGrpSpPr>
        <p:grpSpPr>
          <a:xfrm>
            <a:off x="499015" y="447187"/>
            <a:ext cx="332087" cy="363294"/>
            <a:chOff x="2255198" y="1374068"/>
            <a:chExt cx="332087" cy="363294"/>
          </a:xfrm>
        </p:grpSpPr>
        <p:sp>
          <p:nvSpPr>
            <p:cNvPr id="138" name="Google Shape;138;p4"/>
            <p:cNvSpPr/>
            <p:nvPr/>
          </p:nvSpPr>
          <p:spPr>
            <a:xfrm>
              <a:off x="2255198" y="1405275"/>
              <a:ext cx="45719" cy="332087"/>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139" name="Google Shape;139;p4"/>
            <p:cNvSpPr/>
            <p:nvPr/>
          </p:nvSpPr>
          <p:spPr>
            <a:xfrm rot="5400000">
              <a:off x="2398382" y="1230884"/>
              <a:ext cx="45719" cy="332087"/>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140" name="Google Shape;140;p4"/>
          <p:cNvGrpSpPr/>
          <p:nvPr/>
        </p:nvGrpSpPr>
        <p:grpSpPr>
          <a:xfrm rot="10800000">
            <a:off x="9358758" y="810481"/>
            <a:ext cx="332087" cy="363294"/>
            <a:chOff x="2255198" y="1374068"/>
            <a:chExt cx="332087" cy="363294"/>
          </a:xfrm>
        </p:grpSpPr>
        <p:sp>
          <p:nvSpPr>
            <p:cNvPr id="141" name="Google Shape;141;p4"/>
            <p:cNvSpPr/>
            <p:nvPr/>
          </p:nvSpPr>
          <p:spPr>
            <a:xfrm>
              <a:off x="2255198" y="1405275"/>
              <a:ext cx="45719" cy="332087"/>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142" name="Google Shape;142;p4"/>
            <p:cNvSpPr/>
            <p:nvPr/>
          </p:nvSpPr>
          <p:spPr>
            <a:xfrm rot="5400000">
              <a:off x="2398382" y="1230884"/>
              <a:ext cx="45719" cy="332087"/>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84" name="Shape 584"/>
        <p:cNvGrpSpPr/>
        <p:nvPr/>
      </p:nvGrpSpPr>
      <p:grpSpPr>
        <a:xfrm>
          <a:off x="0" y="0"/>
          <a:ext cx="0" cy="0"/>
          <a:chOff x="0" y="0"/>
          <a:chExt cx="0" cy="0"/>
        </a:xfrm>
      </p:grpSpPr>
      <p:sp>
        <p:nvSpPr>
          <p:cNvPr id="585" name="Google Shape;585;p32"/>
          <p:cNvSpPr txBox="1"/>
          <p:nvPr/>
        </p:nvSpPr>
        <p:spPr>
          <a:xfrm>
            <a:off x="612275" y="536800"/>
            <a:ext cx="3753900" cy="7695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3900">
                <a:solidFill>
                  <a:srgbClr val="3D85C6"/>
                </a:solidFill>
                <a:latin typeface="Montserrat SemiBold"/>
                <a:ea typeface="Montserrat SemiBold"/>
                <a:cs typeface="Montserrat SemiBold"/>
                <a:sym typeface="Montserrat SemiBold"/>
              </a:rPr>
              <a:t>CONCLUSION</a:t>
            </a:r>
            <a:endParaRPr sz="900">
              <a:solidFill>
                <a:srgbClr val="3D85C6"/>
              </a:solidFill>
            </a:endParaRPr>
          </a:p>
        </p:txBody>
      </p:sp>
      <p:grpSp>
        <p:nvGrpSpPr>
          <p:cNvPr id="586" name="Google Shape;586;p32"/>
          <p:cNvGrpSpPr/>
          <p:nvPr/>
        </p:nvGrpSpPr>
        <p:grpSpPr>
          <a:xfrm>
            <a:off x="527435" y="517493"/>
            <a:ext cx="332100" cy="363307"/>
            <a:chOff x="2255185" y="1374068"/>
            <a:chExt cx="332100" cy="363307"/>
          </a:xfrm>
        </p:grpSpPr>
        <p:sp>
          <p:nvSpPr>
            <p:cNvPr id="587" name="Google Shape;587;p32"/>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88" name="Google Shape;588;p32"/>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589" name="Google Shape;589;p32"/>
          <p:cNvGrpSpPr/>
          <p:nvPr/>
        </p:nvGrpSpPr>
        <p:grpSpPr>
          <a:xfrm rot="10800000">
            <a:off x="4034006" y="866784"/>
            <a:ext cx="332100" cy="363307"/>
            <a:chOff x="2255185" y="1374068"/>
            <a:chExt cx="332100" cy="363307"/>
          </a:xfrm>
        </p:grpSpPr>
        <p:sp>
          <p:nvSpPr>
            <p:cNvPr id="590" name="Google Shape;590;p32"/>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591" name="Google Shape;591;p32"/>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
        <p:nvSpPr>
          <p:cNvPr id="592" name="Google Shape;592;p32"/>
          <p:cNvSpPr/>
          <p:nvPr/>
        </p:nvSpPr>
        <p:spPr>
          <a:xfrm>
            <a:off x="3431075" y="1407325"/>
            <a:ext cx="5929800" cy="508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1000" u="sng">
                <a:solidFill>
                  <a:srgbClr val="000000"/>
                </a:solidFill>
                <a:latin typeface="Comic Sans MS"/>
                <a:ea typeface="Comic Sans MS"/>
                <a:cs typeface="Comic Sans MS"/>
                <a:sym typeface="Comic Sans MS"/>
              </a:rPr>
              <a:t>Analyse “culturelle” des films étrangers</a:t>
            </a:r>
            <a:endParaRPr sz="1000">
              <a:solidFill>
                <a:schemeClr val="dk1"/>
              </a:solidFill>
              <a:latin typeface="Comic Sans MS"/>
              <a:ea typeface="Comic Sans MS"/>
              <a:cs typeface="Comic Sans MS"/>
              <a:sym typeface="Comic Sans MS"/>
            </a:endParaRPr>
          </a:p>
          <a:p>
            <a:pPr indent="0" lvl="0" marL="0" marR="0" rtl="0" algn="l">
              <a:spcBef>
                <a:spcPts val="1200"/>
              </a:spcBef>
              <a:spcAft>
                <a:spcPts val="0"/>
              </a:spcAft>
              <a:buNone/>
            </a:pPr>
            <a:r>
              <a:rPr lang="fr-FR" sz="1000" u="sng">
                <a:solidFill>
                  <a:schemeClr val="hlink"/>
                </a:solidFill>
                <a:latin typeface="Comic Sans MS"/>
                <a:ea typeface="Comic Sans MS"/>
                <a:cs typeface="Comic Sans MS"/>
                <a:sym typeface="Comic Sans MS"/>
                <a:hlinkClick action="ppaction://hlinksldjump" r:id="rId3"/>
              </a:rPr>
              <a:t>Quelles sont les normes des films étrangers qui percent au box-office US?</a:t>
            </a: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 Genres</a:t>
            </a: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 </a:t>
            </a:r>
            <a:r>
              <a:rPr lang="fr-FR" sz="1000" strike="sngStrike">
                <a:solidFill>
                  <a:srgbClr val="000000"/>
                </a:solidFill>
                <a:latin typeface="Comic Sans MS"/>
                <a:ea typeface="Comic Sans MS"/>
                <a:cs typeface="Comic Sans MS"/>
                <a:sym typeface="Comic Sans MS"/>
              </a:rPr>
              <a:t>Thèmes (keywords/overview)</a:t>
            </a: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 Runtime</a:t>
            </a:r>
            <a:endParaRPr sz="1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br>
              <a:rPr lang="fr-FR" sz="1000" strike="sngStrike">
                <a:solidFill>
                  <a:schemeClr val="dk1"/>
                </a:solidFill>
                <a:latin typeface="Comic Sans MS"/>
                <a:ea typeface="Comic Sans MS"/>
                <a:cs typeface="Comic Sans MS"/>
                <a:sym typeface="Comic Sans MS"/>
              </a:rPr>
            </a:br>
            <a:r>
              <a:rPr lang="fr-FR" sz="1000" strike="sngStrike">
                <a:solidFill>
                  <a:srgbClr val="000000"/>
                </a:solidFill>
                <a:latin typeface="Comic Sans MS"/>
                <a:ea typeface="Comic Sans MS"/>
                <a:cs typeface="Comic Sans MS"/>
                <a:sym typeface="Comic Sans MS"/>
              </a:rPr>
              <a:t>Quelles sont les normes des très bons films étrangers (</a:t>
            </a:r>
            <a:r>
              <a:rPr lang="fr-FR" sz="1000" strike="sngStrike">
                <a:latin typeface="Comic Sans MS"/>
                <a:ea typeface="Comic Sans MS"/>
                <a:cs typeface="Comic Sans MS"/>
                <a:sym typeface="Comic Sans MS"/>
              </a:rPr>
              <a:t>2ers déciles de revenu &amp;&amp; de vote-average</a:t>
            </a:r>
            <a:r>
              <a:rPr lang="fr-FR" sz="1000" strike="sngStrike">
                <a:solidFill>
                  <a:srgbClr val="000000"/>
                </a:solidFill>
                <a:latin typeface="Comic Sans MS"/>
                <a:ea typeface="Comic Sans MS"/>
                <a:cs typeface="Comic Sans MS"/>
                <a:sym typeface="Comic Sans MS"/>
              </a:rPr>
              <a:t>)</a:t>
            </a:r>
            <a:endParaRPr sz="1000" strike="sngStrike">
              <a:solidFill>
                <a:schemeClr val="dk1"/>
              </a:solidFill>
              <a:latin typeface="Comic Sans MS"/>
              <a:ea typeface="Comic Sans MS"/>
              <a:cs typeface="Comic Sans MS"/>
              <a:sym typeface="Comic Sans MS"/>
            </a:endParaRPr>
          </a:p>
          <a:p>
            <a:pPr indent="0" lvl="0" marL="0" marR="0" rtl="0" algn="l">
              <a:spcBef>
                <a:spcPts val="1200"/>
              </a:spcBef>
              <a:spcAft>
                <a:spcPts val="0"/>
              </a:spcAft>
              <a:buNone/>
            </a:pPr>
            <a:r>
              <a:rPr lang="fr-FR" sz="1000" u="sng">
                <a:solidFill>
                  <a:srgbClr val="000000"/>
                </a:solidFill>
                <a:latin typeface="Comic Sans MS"/>
                <a:ea typeface="Comic Sans MS"/>
                <a:cs typeface="Comic Sans MS"/>
                <a:sym typeface="Comic Sans MS"/>
              </a:rPr>
              <a:t>Analyse “culturelle” des films américains</a:t>
            </a:r>
            <a:br>
              <a:rPr lang="fr-FR" sz="1000">
                <a:solidFill>
                  <a:schemeClr val="dk1"/>
                </a:solidFill>
                <a:latin typeface="Comic Sans MS"/>
                <a:ea typeface="Comic Sans MS"/>
                <a:cs typeface="Comic Sans MS"/>
                <a:sym typeface="Comic Sans MS"/>
              </a:rPr>
            </a:br>
            <a:br>
              <a:rPr lang="fr-FR" sz="1000">
                <a:solidFill>
                  <a:schemeClr val="dk1"/>
                </a:solidFill>
                <a:latin typeface="Comic Sans MS"/>
                <a:ea typeface="Comic Sans MS"/>
                <a:cs typeface="Comic Sans MS"/>
                <a:sym typeface="Comic Sans MS"/>
              </a:rPr>
            </a:br>
            <a:r>
              <a:rPr lang="fr-FR" sz="1000" u="sng">
                <a:solidFill>
                  <a:schemeClr val="hlink"/>
                </a:solidFill>
                <a:latin typeface="Comic Sans MS"/>
                <a:ea typeface="Comic Sans MS"/>
                <a:cs typeface="Comic Sans MS"/>
                <a:sym typeface="Comic Sans MS"/>
                <a:hlinkClick action="ppaction://hlinksldjump" r:id="rId4"/>
              </a:rPr>
              <a:t>Quelles sont les normes de films américains ? </a:t>
            </a: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 Genres</a:t>
            </a:r>
            <a:br>
              <a:rPr lang="fr-FR" sz="1000">
                <a:solidFill>
                  <a:srgbClr val="000000"/>
                </a:solidFill>
                <a:latin typeface="Comic Sans MS"/>
                <a:ea typeface="Comic Sans MS"/>
                <a:cs typeface="Comic Sans MS"/>
                <a:sym typeface="Comic Sans MS"/>
              </a:rPr>
            </a:br>
            <a:r>
              <a:rPr lang="fr-FR" sz="1000" strike="sngStrike">
                <a:solidFill>
                  <a:srgbClr val="000000"/>
                </a:solidFill>
                <a:latin typeface="Comic Sans MS"/>
                <a:ea typeface="Comic Sans MS"/>
                <a:cs typeface="Comic Sans MS"/>
                <a:sym typeface="Comic Sans MS"/>
              </a:rPr>
              <a:t>→ Thèmes (keywords/overview)</a:t>
            </a:r>
            <a:br>
              <a:rPr lang="fr-FR" sz="1000">
                <a:solidFill>
                  <a:srgbClr val="000000"/>
                </a:solidFill>
                <a:latin typeface="Comic Sans MS"/>
                <a:ea typeface="Comic Sans MS"/>
                <a:cs typeface="Comic Sans MS"/>
                <a:sym typeface="Comic Sans MS"/>
              </a:rPr>
            </a:br>
            <a:r>
              <a:rPr lang="fr-FR" sz="1000" strike="sngStrike">
                <a:solidFill>
                  <a:srgbClr val="000000"/>
                </a:solidFill>
                <a:latin typeface="Comic Sans MS"/>
                <a:ea typeface="Comic Sans MS"/>
                <a:cs typeface="Comic Sans MS"/>
                <a:sym typeface="Comic Sans MS"/>
              </a:rPr>
              <a:t>→ Spoken language/original language</a:t>
            </a: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 Runtime</a:t>
            </a:r>
            <a:endParaRPr sz="1200"/>
          </a:p>
          <a:p>
            <a:pPr indent="0" lvl="0" marL="0" marR="0" rtl="0" algn="l">
              <a:spcBef>
                <a:spcPts val="2400"/>
              </a:spcBef>
              <a:spcAft>
                <a:spcPts val="0"/>
              </a:spcAft>
              <a:buNone/>
            </a:pPr>
            <a:r>
              <a:rPr lang="fr-FR" sz="1000" strike="sngStrike">
                <a:solidFill>
                  <a:srgbClr val="000000"/>
                </a:solidFill>
                <a:latin typeface="Comic Sans MS"/>
                <a:ea typeface="Comic Sans MS"/>
                <a:cs typeface="Comic Sans MS"/>
                <a:sym typeface="Comic Sans MS"/>
              </a:rPr>
              <a:t>Quelles sont les normes des très bons films américains </a:t>
            </a:r>
            <a:r>
              <a:rPr lang="fr-FR" sz="1000" strike="sngStrike">
                <a:latin typeface="Comic Sans MS"/>
                <a:ea typeface="Comic Sans MS"/>
                <a:cs typeface="Comic Sans MS"/>
                <a:sym typeface="Comic Sans MS"/>
              </a:rPr>
              <a:t>?</a:t>
            </a:r>
            <a:endParaRPr sz="1000" strike="sngStrike">
              <a:solidFill>
                <a:schemeClr val="dk1"/>
              </a:solidFill>
              <a:latin typeface="Comic Sans MS"/>
              <a:ea typeface="Comic Sans MS"/>
              <a:cs typeface="Comic Sans MS"/>
              <a:sym typeface="Comic Sans MS"/>
            </a:endParaRPr>
          </a:p>
          <a:p>
            <a:pPr indent="0" lvl="0" marL="0" marR="0" rtl="0" algn="l">
              <a:spcBef>
                <a:spcPts val="1200"/>
              </a:spcBef>
              <a:spcAft>
                <a:spcPts val="0"/>
              </a:spcAft>
              <a:buNone/>
            </a:pPr>
            <a:r>
              <a:rPr lang="fr-FR" sz="1000" u="sng">
                <a:solidFill>
                  <a:srgbClr val="000000"/>
                </a:solidFill>
                <a:latin typeface="Comic Sans MS"/>
                <a:ea typeface="Comic Sans MS"/>
                <a:cs typeface="Comic Sans MS"/>
                <a:sym typeface="Comic Sans MS"/>
              </a:rPr>
              <a:t>Analyse comparative</a:t>
            </a:r>
            <a:endParaRPr sz="1000">
              <a:solidFill>
                <a:schemeClr val="dk1"/>
              </a:solidFill>
              <a:latin typeface="Comic Sans MS"/>
              <a:ea typeface="Comic Sans MS"/>
              <a:cs typeface="Comic Sans MS"/>
              <a:sym typeface="Comic Sans MS"/>
            </a:endParaRPr>
          </a:p>
          <a:p>
            <a:pPr indent="0" lvl="0" marL="0" marR="0" rtl="0" algn="l">
              <a:spcBef>
                <a:spcPts val="0"/>
              </a:spcBef>
              <a:spcAft>
                <a:spcPts val="0"/>
              </a:spcAft>
              <a:buNone/>
            </a:pPr>
            <a:br>
              <a:rPr lang="fr-FR" sz="1000">
                <a:solidFill>
                  <a:schemeClr val="dk1"/>
                </a:solidFill>
                <a:latin typeface="Comic Sans MS"/>
                <a:ea typeface="Comic Sans MS"/>
                <a:cs typeface="Comic Sans MS"/>
                <a:sym typeface="Comic Sans MS"/>
              </a:rPr>
            </a:br>
            <a:r>
              <a:rPr lang="fr-FR" sz="1000" strike="sngStrike">
                <a:solidFill>
                  <a:srgbClr val="000000"/>
                </a:solidFill>
                <a:latin typeface="Comic Sans MS"/>
                <a:ea typeface="Comic Sans MS"/>
                <a:cs typeface="Comic Sans MS"/>
                <a:sym typeface="Comic Sans MS"/>
              </a:rPr>
              <a:t>Les normes des très bons films étrangers sont-elles différentes des très bons films USA ?</a:t>
            </a:r>
            <a:br>
              <a:rPr lang="fr-FR" sz="1000">
                <a:solidFill>
                  <a:srgbClr val="000000"/>
                </a:solidFill>
                <a:latin typeface="Comic Sans MS"/>
                <a:ea typeface="Comic Sans MS"/>
                <a:cs typeface="Comic Sans MS"/>
                <a:sym typeface="Comic Sans MS"/>
              </a:rPr>
            </a:b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Les films étrangers doivent-ils s’adapter au marché américain ? </a:t>
            </a: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 </a:t>
            </a:r>
            <a:r>
              <a:rPr lang="fr-FR" sz="1000" u="sng">
                <a:solidFill>
                  <a:schemeClr val="hlink"/>
                </a:solidFill>
                <a:latin typeface="Comic Sans MS"/>
                <a:ea typeface="Comic Sans MS"/>
                <a:cs typeface="Comic Sans MS"/>
                <a:sym typeface="Comic Sans MS"/>
                <a:hlinkClick action="ppaction://hlinksldjump" r:id="rId5"/>
              </a:rPr>
              <a:t>Match original_language/spoken_language et production country ?</a:t>
            </a: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 </a:t>
            </a:r>
            <a:r>
              <a:rPr lang="fr-FR" sz="1000" strike="sngStrike">
                <a:solidFill>
                  <a:srgbClr val="000000"/>
                </a:solidFill>
                <a:latin typeface="Comic Sans MS"/>
                <a:ea typeface="Comic Sans MS"/>
                <a:cs typeface="Comic Sans MS"/>
                <a:sym typeface="Comic Sans MS"/>
              </a:rPr>
              <a:t>Thèmes</a:t>
            </a:r>
            <a:r>
              <a:rPr lang="fr-FR" sz="1000">
                <a:solidFill>
                  <a:srgbClr val="000000"/>
                </a:solidFill>
                <a:latin typeface="Comic Sans MS"/>
                <a:ea typeface="Comic Sans MS"/>
                <a:cs typeface="Comic Sans MS"/>
                <a:sym typeface="Comic Sans MS"/>
              </a:rPr>
              <a:t>/genres</a:t>
            </a: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 </a:t>
            </a:r>
            <a:r>
              <a:rPr lang="fr-FR" sz="1000" u="sng">
                <a:solidFill>
                  <a:schemeClr val="hlink"/>
                </a:solidFill>
                <a:latin typeface="Comic Sans MS"/>
                <a:ea typeface="Comic Sans MS"/>
                <a:cs typeface="Comic Sans MS"/>
                <a:sym typeface="Comic Sans MS"/>
                <a:hlinkClick action="ppaction://hlinksldjump" r:id="rId6"/>
              </a:rPr>
              <a:t>Est-ce que les films radicalement différent des standards américains sont bien reçus ?</a:t>
            </a:r>
            <a:br>
              <a:rPr lang="fr-FR" sz="1000">
                <a:solidFill>
                  <a:srgbClr val="000000"/>
                </a:solidFill>
                <a:latin typeface="Comic Sans MS"/>
                <a:ea typeface="Comic Sans MS"/>
                <a:cs typeface="Comic Sans MS"/>
                <a:sym typeface="Comic Sans MS"/>
              </a:rPr>
            </a:b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La coopération avec les US permet-elle aux films étrangers d’être populaire ? </a:t>
            </a:r>
            <a:br>
              <a:rPr lang="fr-FR" sz="1000">
                <a:solidFill>
                  <a:srgbClr val="000000"/>
                </a:solidFill>
                <a:latin typeface="Comic Sans MS"/>
                <a:ea typeface="Comic Sans MS"/>
                <a:cs typeface="Comic Sans MS"/>
                <a:sym typeface="Comic Sans MS"/>
              </a:rPr>
            </a:br>
            <a:r>
              <a:rPr lang="fr-FR" sz="1000">
                <a:solidFill>
                  <a:srgbClr val="000000"/>
                </a:solidFill>
                <a:latin typeface="Comic Sans MS"/>
                <a:ea typeface="Comic Sans MS"/>
                <a:cs typeface="Comic Sans MS"/>
                <a:sym typeface="Comic Sans MS"/>
              </a:rPr>
              <a:t>→ Ces films là sont-ils meilleurs ? </a:t>
            </a:r>
            <a:br>
              <a:rPr lang="fr-FR" sz="1000">
                <a:solidFill>
                  <a:srgbClr val="000000"/>
                </a:solidFill>
                <a:latin typeface="Comic Sans MS"/>
                <a:ea typeface="Comic Sans MS"/>
                <a:cs typeface="Comic Sans MS"/>
                <a:sym typeface="Comic Sans MS"/>
              </a:rPr>
            </a:br>
            <a:r>
              <a:rPr lang="fr-FR" sz="1000">
                <a:latin typeface="Comic Sans MS"/>
                <a:ea typeface="Comic Sans MS"/>
                <a:cs typeface="Comic Sans MS"/>
                <a:sym typeface="Comic Sans MS"/>
              </a:rPr>
              <a:t>→ </a:t>
            </a:r>
            <a:r>
              <a:rPr lang="fr-FR" sz="1000" u="sng">
                <a:solidFill>
                  <a:schemeClr val="hlink"/>
                </a:solidFill>
                <a:latin typeface="Comic Sans MS"/>
                <a:ea typeface="Comic Sans MS"/>
                <a:cs typeface="Comic Sans MS"/>
                <a:sym typeface="Comic Sans MS"/>
                <a:hlinkClick action="ppaction://hlinksldjump" r:id="rId7"/>
              </a:rPr>
              <a:t>Ces films là ont-il un meilleur revenu ? </a:t>
            </a:r>
            <a:br>
              <a:rPr lang="fr-FR" sz="1000" u="sng">
                <a:solidFill>
                  <a:schemeClr val="hlink"/>
                </a:solidFill>
                <a:latin typeface="Comic Sans MS"/>
                <a:ea typeface="Comic Sans MS"/>
                <a:cs typeface="Comic Sans MS"/>
                <a:sym typeface="Comic Sans MS"/>
                <a:hlinkClick action="ppaction://hlinksldjump" r:id="rId8"/>
              </a:rPr>
            </a:br>
            <a:r>
              <a:rPr lang="fr-FR" sz="1000" u="sng">
                <a:solidFill>
                  <a:schemeClr val="hlink"/>
                </a:solidFill>
                <a:latin typeface="Comic Sans MS"/>
                <a:ea typeface="Comic Sans MS"/>
                <a:cs typeface="Comic Sans MS"/>
                <a:sym typeface="Comic Sans MS"/>
                <a:hlinkClick action="ppaction://hlinksldjump" r:id="rId9"/>
              </a:rPr>
              <a:t>→ Cette coopération fait-elle adapter les normes de ces films ? (différence genre/thèmes avec les films 100% étrangers) </a:t>
            </a:r>
            <a:br>
              <a:rPr lang="fr-FR" sz="1000">
                <a:solidFill>
                  <a:srgbClr val="000000"/>
                </a:solidFill>
                <a:latin typeface="Comic Sans MS"/>
                <a:ea typeface="Comic Sans MS"/>
                <a:cs typeface="Comic Sans MS"/>
                <a:sym typeface="Comic Sans MS"/>
              </a:rPr>
            </a:br>
            <a:endParaRPr sz="1000">
              <a:solidFill>
                <a:schemeClr val="dk1"/>
              </a:solidFill>
              <a:latin typeface="Comic Sans MS"/>
              <a:ea typeface="Comic Sans MS"/>
              <a:cs typeface="Comic Sans MS"/>
              <a:sym typeface="Comic Sans MS"/>
            </a:endParaRPr>
          </a:p>
        </p:txBody>
      </p:sp>
      <p:cxnSp>
        <p:nvCxnSpPr>
          <p:cNvPr id="593" name="Google Shape;593;p32"/>
          <p:cNvCxnSpPr/>
          <p:nvPr/>
        </p:nvCxnSpPr>
        <p:spPr>
          <a:xfrm flipH="1" rot="10800000">
            <a:off x="8900075" y="4558200"/>
            <a:ext cx="671400" cy="11631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2"/>
          <p:cNvSpPr txBox="1"/>
          <p:nvPr/>
        </p:nvSpPr>
        <p:spPr>
          <a:xfrm>
            <a:off x="9572125" y="2305050"/>
            <a:ext cx="2198100" cy="224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1100">
                <a:solidFill>
                  <a:schemeClr val="dk1"/>
                </a:solidFill>
                <a:latin typeface="Montserrat Medium"/>
                <a:ea typeface="Montserrat Medium"/>
                <a:cs typeface="Montserrat Medium"/>
                <a:sym typeface="Montserrat Medium"/>
              </a:rPr>
              <a:t>Si les films plus proches des standards américains sont relativement plus représentés dans le box office des bons films, certains films radicalement différents (comme les films asiatiques) peuvent faire leur place dans le marché et subvenir à un besoin sous-représenté par la production américaine</a:t>
            </a:r>
            <a:endParaRPr sz="1100">
              <a:solidFill>
                <a:schemeClr val="dk1"/>
              </a:solidFill>
              <a:latin typeface="Montserrat Medium"/>
              <a:ea typeface="Montserrat Medium"/>
              <a:cs typeface="Montserrat Medium"/>
              <a:sym typeface="Montserrat Medium"/>
            </a:endParaRPr>
          </a:p>
        </p:txBody>
      </p:sp>
      <p:cxnSp>
        <p:nvCxnSpPr>
          <p:cNvPr id="595" name="Google Shape;595;p32"/>
          <p:cNvCxnSpPr/>
          <p:nvPr/>
        </p:nvCxnSpPr>
        <p:spPr>
          <a:xfrm rot="10800000">
            <a:off x="2970275" y="5606175"/>
            <a:ext cx="460800" cy="798000"/>
          </a:xfrm>
          <a:prstGeom prst="straightConnector1">
            <a:avLst/>
          </a:prstGeom>
          <a:noFill/>
          <a:ln cap="flat" cmpd="sng" w="9525">
            <a:solidFill>
              <a:schemeClr val="dk2"/>
            </a:solidFill>
            <a:prstDash val="solid"/>
            <a:round/>
            <a:headEnd len="med" w="med" type="none"/>
            <a:tailEnd len="med" w="med" type="none"/>
          </a:ln>
        </p:spPr>
      </p:cxnSp>
      <p:sp>
        <p:nvSpPr>
          <p:cNvPr id="596" name="Google Shape;596;p32"/>
          <p:cNvSpPr txBox="1"/>
          <p:nvPr/>
        </p:nvSpPr>
        <p:spPr>
          <a:xfrm flipH="1">
            <a:off x="772175" y="4231000"/>
            <a:ext cx="2198100" cy="1375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1100">
                <a:solidFill>
                  <a:schemeClr val="dk1"/>
                </a:solidFill>
                <a:latin typeface="Montserrat Medium"/>
                <a:ea typeface="Montserrat Medium"/>
                <a:cs typeface="Montserrat Medium"/>
                <a:sym typeface="Montserrat Medium"/>
              </a:rPr>
              <a:t>La coproduction avec les USA permet aux films d’accéder plus facilement au marché américain et donc d’être de plus grandes réussites commerciales. </a:t>
            </a:r>
            <a:endParaRPr sz="1100">
              <a:solidFill>
                <a:schemeClr val="dk1"/>
              </a:solidFill>
              <a:latin typeface="Montserrat Medium"/>
              <a:ea typeface="Montserrat Medium"/>
              <a:cs typeface="Montserrat Medium"/>
              <a:sym typeface="Montserrat Medium"/>
            </a:endParaRPr>
          </a:p>
        </p:txBody>
      </p:sp>
      <p:sp>
        <p:nvSpPr>
          <p:cNvPr id="597" name="Google Shape;597;p32"/>
          <p:cNvSpPr txBox="1"/>
          <p:nvPr/>
        </p:nvSpPr>
        <p:spPr>
          <a:xfrm flipH="1">
            <a:off x="9643225" y="4792025"/>
            <a:ext cx="2055900" cy="116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90000"/>
              </a:lnSpc>
              <a:spcBef>
                <a:spcPts val="1000"/>
              </a:spcBef>
              <a:spcAft>
                <a:spcPts val="0"/>
              </a:spcAft>
              <a:buNone/>
            </a:pPr>
            <a:r>
              <a:rPr lang="fr-FR" sz="1100">
                <a:solidFill>
                  <a:schemeClr val="dk1"/>
                </a:solidFill>
                <a:latin typeface="Montserrat Medium"/>
                <a:ea typeface="Montserrat Medium"/>
                <a:cs typeface="Montserrat Medium"/>
                <a:sym typeface="Montserrat Medium"/>
              </a:rPr>
              <a:t>Cette coproduction fais néanmoins adapter les genres de ces films vers les celles du standard américain.</a:t>
            </a:r>
            <a:endParaRPr sz="1100">
              <a:solidFill>
                <a:schemeClr val="dk1"/>
              </a:solidFill>
              <a:latin typeface="Montserrat Medium"/>
              <a:ea typeface="Montserrat Medium"/>
              <a:cs typeface="Montserrat Medium"/>
              <a:sym typeface="Montserrat Medium"/>
            </a:endParaRPr>
          </a:p>
        </p:txBody>
      </p:sp>
      <p:cxnSp>
        <p:nvCxnSpPr>
          <p:cNvPr id="598" name="Google Shape;598;p32"/>
          <p:cNvCxnSpPr/>
          <p:nvPr/>
        </p:nvCxnSpPr>
        <p:spPr>
          <a:xfrm flipH="1" rot="10800000">
            <a:off x="9282925" y="5955850"/>
            <a:ext cx="360300" cy="624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02" name="Shape 602"/>
        <p:cNvGrpSpPr/>
        <p:nvPr/>
      </p:nvGrpSpPr>
      <p:grpSpPr>
        <a:xfrm>
          <a:off x="0" y="0"/>
          <a:ext cx="0" cy="0"/>
          <a:chOff x="0" y="0"/>
          <a:chExt cx="0" cy="0"/>
        </a:xfrm>
      </p:grpSpPr>
      <p:sp>
        <p:nvSpPr>
          <p:cNvPr id="603" name="Google Shape;603;g783b93e3bd_1_18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92100" lvl="0" marL="457200" rtl="0" algn="l">
              <a:lnSpc>
                <a:spcPct val="90000"/>
              </a:lnSpc>
              <a:spcBef>
                <a:spcPts val="0"/>
              </a:spcBef>
              <a:spcAft>
                <a:spcPts val="0"/>
              </a:spcAft>
              <a:buSzPts val="1000"/>
              <a:buFont typeface="Montserrat Light"/>
              <a:buChar char="-"/>
            </a:pPr>
            <a:r>
              <a:rPr lang="fr-FR" sz="2000">
                <a:latin typeface="Montserrat Light"/>
                <a:ea typeface="Montserrat Light"/>
                <a:cs typeface="Montserrat Light"/>
                <a:sym typeface="Montserrat Light"/>
              </a:rPr>
              <a:t>Mauri, M., Elli, T., Caviglia, G., Uboldi, G., &amp; Azzi, M. (2017). RAWGraphs: A Visualisation Platform to Create Open Outputs. In Proceedings of the 12th Biannual Conference on Italian SIGCHI Chapter (p. 28:1–28:5). New York, NY, USA: ACM. </a:t>
            </a:r>
            <a:r>
              <a:rPr lang="fr-FR" sz="2000" u="sng">
                <a:solidFill>
                  <a:schemeClr val="hlink"/>
                </a:solidFill>
                <a:latin typeface="Montserrat Light"/>
                <a:ea typeface="Montserrat Light"/>
                <a:cs typeface="Montserrat Light"/>
                <a:sym typeface="Montserrat Light"/>
                <a:hlinkClick r:id="rId3"/>
              </a:rPr>
              <a:t>https://doi.org/10.1145/3125571.3125585</a:t>
            </a:r>
            <a:endParaRPr sz="2000">
              <a:latin typeface="Montserrat Light"/>
              <a:ea typeface="Montserrat Light"/>
              <a:cs typeface="Montserrat Light"/>
              <a:sym typeface="Montserrat Light"/>
            </a:endParaRPr>
          </a:p>
          <a:p>
            <a:pPr indent="0" lvl="0" marL="457200" rtl="0" algn="l">
              <a:lnSpc>
                <a:spcPct val="90000"/>
              </a:lnSpc>
              <a:spcBef>
                <a:spcPts val="0"/>
              </a:spcBef>
              <a:spcAft>
                <a:spcPts val="0"/>
              </a:spcAft>
              <a:buNone/>
            </a:pPr>
            <a:r>
              <a:t/>
            </a:r>
            <a:endParaRPr sz="2000">
              <a:latin typeface="Montserrat Light"/>
              <a:ea typeface="Montserrat Light"/>
              <a:cs typeface="Montserrat Light"/>
              <a:sym typeface="Montserrat Light"/>
            </a:endParaRPr>
          </a:p>
          <a:p>
            <a:pPr indent="-292100" lvl="0" marL="457200" rtl="0" algn="l">
              <a:lnSpc>
                <a:spcPct val="90000"/>
              </a:lnSpc>
              <a:spcBef>
                <a:spcPts val="0"/>
              </a:spcBef>
              <a:spcAft>
                <a:spcPts val="0"/>
              </a:spcAft>
              <a:buSzPts val="1000"/>
              <a:buFont typeface="Montserrat Light"/>
              <a:buChar char="-"/>
            </a:pPr>
            <a:r>
              <a:rPr lang="fr-FR" sz="2000">
                <a:latin typeface="Montserrat Light"/>
                <a:ea typeface="Montserrat Light"/>
                <a:cs typeface="Montserrat Light"/>
                <a:sym typeface="Montserrat Light"/>
              </a:rPr>
              <a:t>Kitchin, Rob. “Big Data, New Epistemologies and Paradigm Shifts.” Big Data &amp;Society, vol. 1, no. 1, July 2014, p. 205395171452848. DOI.org (Crossref), doi:10.1177/2053951714528481.</a:t>
            </a:r>
            <a:endParaRPr sz="2000">
              <a:latin typeface="Montserrat Light"/>
              <a:ea typeface="Montserrat Light"/>
              <a:cs typeface="Montserrat Light"/>
              <a:sym typeface="Montserrat Light"/>
            </a:endParaRPr>
          </a:p>
          <a:p>
            <a:pPr indent="0" lvl="0" marL="457200" rtl="0" algn="l">
              <a:lnSpc>
                <a:spcPct val="90000"/>
              </a:lnSpc>
              <a:spcBef>
                <a:spcPts val="0"/>
              </a:spcBef>
              <a:spcAft>
                <a:spcPts val="0"/>
              </a:spcAft>
              <a:buNone/>
            </a:pPr>
            <a:r>
              <a:t/>
            </a:r>
            <a:endParaRPr sz="2000">
              <a:latin typeface="Montserrat Light"/>
              <a:ea typeface="Montserrat Light"/>
              <a:cs typeface="Montserrat Light"/>
              <a:sym typeface="Montserrat Light"/>
            </a:endParaRPr>
          </a:p>
          <a:p>
            <a:pPr indent="-292100" lvl="0" marL="457200" rtl="0" algn="l">
              <a:lnSpc>
                <a:spcPct val="90000"/>
              </a:lnSpc>
              <a:spcBef>
                <a:spcPts val="0"/>
              </a:spcBef>
              <a:spcAft>
                <a:spcPts val="0"/>
              </a:spcAft>
              <a:buSzPts val="1000"/>
              <a:buFont typeface="Montserrat Light"/>
              <a:buChar char="-"/>
            </a:pPr>
            <a:r>
              <a:rPr lang="fr-FR" sz="2000">
                <a:latin typeface="Montserrat Light"/>
                <a:ea typeface="Montserrat Light"/>
                <a:cs typeface="Montserrat Light"/>
                <a:sym typeface="Montserrat Light"/>
              </a:rPr>
              <a:t>Masud, Luca, et al. “From Data to Knowledge - Visualizations as Transformation Processes within the Data-Information-Knowledge Continuum.”, 2010 14th International Conference Information Visualisation, IEEE, 2010, pp.445–49. DOI.org (Crossref), doi:10.1109/IV.2010.68.</a:t>
            </a:r>
            <a:endParaRPr sz="2000">
              <a:latin typeface="Montserrat Light"/>
              <a:ea typeface="Montserrat Light"/>
              <a:cs typeface="Montserrat Light"/>
              <a:sym typeface="Montserrat Light"/>
            </a:endParaRPr>
          </a:p>
        </p:txBody>
      </p:sp>
      <p:sp>
        <p:nvSpPr>
          <p:cNvPr id="604" name="Google Shape;604;g783b93e3bd_1_184"/>
          <p:cNvSpPr txBox="1"/>
          <p:nvPr/>
        </p:nvSpPr>
        <p:spPr>
          <a:xfrm>
            <a:off x="612275" y="536800"/>
            <a:ext cx="4945200" cy="769500"/>
          </a:xfrm>
          <a:prstGeom prst="rect">
            <a:avLst/>
          </a:pr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400">
                <a:solidFill>
                  <a:srgbClr val="3D85C6"/>
                </a:solidFill>
                <a:latin typeface="Montserrat SemiBold"/>
                <a:ea typeface="Montserrat SemiBold"/>
                <a:cs typeface="Montserrat SemiBold"/>
                <a:sym typeface="Montserrat SemiBold"/>
              </a:rPr>
              <a:t>BIBLIOGRAPHIE</a:t>
            </a:r>
            <a:endParaRPr>
              <a:solidFill>
                <a:srgbClr val="3D85C6"/>
              </a:solidFill>
            </a:endParaRPr>
          </a:p>
        </p:txBody>
      </p:sp>
      <p:grpSp>
        <p:nvGrpSpPr>
          <p:cNvPr id="605" name="Google Shape;605;g783b93e3bd_1_184"/>
          <p:cNvGrpSpPr/>
          <p:nvPr/>
        </p:nvGrpSpPr>
        <p:grpSpPr>
          <a:xfrm>
            <a:off x="527435" y="517493"/>
            <a:ext cx="332100" cy="363307"/>
            <a:chOff x="2255185" y="1374068"/>
            <a:chExt cx="332100" cy="363307"/>
          </a:xfrm>
        </p:grpSpPr>
        <p:sp>
          <p:nvSpPr>
            <p:cNvPr id="606" name="Google Shape;606;g783b93e3bd_1_184"/>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07" name="Google Shape;607;g783b93e3bd_1_184"/>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608" name="Google Shape;608;g783b93e3bd_1_184"/>
          <p:cNvGrpSpPr/>
          <p:nvPr/>
        </p:nvGrpSpPr>
        <p:grpSpPr>
          <a:xfrm rot="10800000">
            <a:off x="5284781" y="1005409"/>
            <a:ext cx="332100" cy="363307"/>
            <a:chOff x="2255185" y="1374068"/>
            <a:chExt cx="332100" cy="363307"/>
          </a:xfrm>
        </p:grpSpPr>
        <p:sp>
          <p:nvSpPr>
            <p:cNvPr id="609" name="Google Shape;609;g783b93e3bd_1_184"/>
            <p:cNvSpPr/>
            <p:nvPr/>
          </p:nvSpPr>
          <p:spPr>
            <a:xfrm>
              <a:off x="2255198" y="1405275"/>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610" name="Google Shape;610;g783b93e3bd_1_184"/>
            <p:cNvSpPr/>
            <p:nvPr/>
          </p:nvSpPr>
          <p:spPr>
            <a:xfrm rot="5400000">
              <a:off x="2398435" y="1230818"/>
              <a:ext cx="45600" cy="332100"/>
            </a:xfrm>
            <a:prstGeom prst="rect">
              <a:avLst/>
            </a:prstGeom>
            <a:solidFill>
              <a:srgbClr val="43434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46" name="Shape 146"/>
        <p:cNvGrpSpPr/>
        <p:nvPr/>
      </p:nvGrpSpPr>
      <p:grpSpPr>
        <a:xfrm>
          <a:off x="0" y="0"/>
          <a:ext cx="0" cy="0"/>
          <a:chOff x="0" y="0"/>
          <a:chExt cx="0" cy="0"/>
        </a:xfrm>
      </p:grpSpPr>
      <p:sp>
        <p:nvSpPr>
          <p:cNvPr id="147" name="Google Shape;147;p5"/>
          <p:cNvSpPr/>
          <p:nvPr/>
        </p:nvSpPr>
        <p:spPr>
          <a:xfrm>
            <a:off x="804562" y="1419973"/>
            <a:ext cx="9316800" cy="1139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8" name="Google Shape;148;p5"/>
          <p:cNvPicPr preferRelativeResize="0"/>
          <p:nvPr/>
        </p:nvPicPr>
        <p:blipFill rotWithShape="1">
          <a:blip r:embed="rId3">
            <a:alphaModFix/>
          </a:blip>
          <a:srcRect b="0" l="0" r="0" t="0"/>
          <a:stretch/>
        </p:blipFill>
        <p:spPr>
          <a:xfrm>
            <a:off x="804612" y="1419923"/>
            <a:ext cx="9316677" cy="1139507"/>
          </a:xfrm>
          <a:prstGeom prst="rect">
            <a:avLst/>
          </a:prstGeom>
          <a:noFill/>
          <a:ln>
            <a:noFill/>
          </a:ln>
        </p:spPr>
      </p:pic>
      <p:sp>
        <p:nvSpPr>
          <p:cNvPr id="149" name="Google Shape;149;p5"/>
          <p:cNvSpPr txBox="1"/>
          <p:nvPr/>
        </p:nvSpPr>
        <p:spPr>
          <a:xfrm>
            <a:off x="804547" y="3770042"/>
            <a:ext cx="9640800" cy="2446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fr-FR" sz="1600">
                <a:solidFill>
                  <a:srgbClr val="434343"/>
                </a:solidFill>
                <a:latin typeface="Montserrat"/>
                <a:ea typeface="Montserrat"/>
                <a:cs typeface="Montserrat"/>
                <a:sym typeface="Montserrat"/>
              </a:rPr>
              <a:t>Notre premier point de réflexion :</a:t>
            </a:r>
            <a:r>
              <a:rPr b="1" lang="fr-FR" sz="1600">
                <a:solidFill>
                  <a:srgbClr val="434343"/>
                </a:solidFill>
                <a:latin typeface="Montserrat SemiBold"/>
                <a:ea typeface="Montserrat SemiBold"/>
                <a:cs typeface="Montserrat SemiBold"/>
                <a:sym typeface="Montserrat SemiBold"/>
              </a:rPr>
              <a:t> </a:t>
            </a:r>
            <a:r>
              <a:rPr lang="fr-FR" sz="1700">
                <a:solidFill>
                  <a:srgbClr val="434343"/>
                </a:solidFill>
                <a:latin typeface="Montserrat SemiBold"/>
                <a:ea typeface="Montserrat SemiBold"/>
                <a:cs typeface="Montserrat SemiBold"/>
                <a:sym typeface="Montserrat SemiBold"/>
              </a:rPr>
              <a:t>la diversité des origines géographiques des films. </a:t>
            </a:r>
            <a:br>
              <a:rPr lang="fr-FR" sz="1700">
                <a:solidFill>
                  <a:srgbClr val="434343"/>
                </a:solidFill>
                <a:latin typeface="Montserrat SemiBold"/>
                <a:ea typeface="Montserrat SemiBold"/>
                <a:cs typeface="Montserrat SemiBold"/>
                <a:sym typeface="Montserrat SemiBold"/>
              </a:rPr>
            </a:br>
            <a:endParaRPr sz="1600">
              <a:solidFill>
                <a:srgbClr val="434343"/>
              </a:solidFill>
              <a:latin typeface="Montserrat SemiBold"/>
              <a:ea typeface="Montserrat SemiBold"/>
              <a:cs typeface="Montserrat SemiBold"/>
              <a:sym typeface="Montserrat SemiBold"/>
            </a:endParaRPr>
          </a:p>
          <a:p>
            <a:pPr indent="0" lvl="0" marL="0" marR="0" rtl="0" algn="just">
              <a:spcBef>
                <a:spcPts val="0"/>
              </a:spcBef>
              <a:spcAft>
                <a:spcPts val="0"/>
              </a:spcAft>
              <a:buNone/>
            </a:pPr>
            <a:r>
              <a:rPr b="1" lang="fr-FR" sz="1600">
                <a:solidFill>
                  <a:srgbClr val="434343"/>
                </a:solidFill>
                <a:latin typeface="Montserrat SemiBold"/>
                <a:ea typeface="Montserrat SemiBold"/>
                <a:cs typeface="Montserrat SemiBold"/>
                <a:sym typeface="Montserrat SemiBold"/>
              </a:rPr>
              <a:t>Notre premier objectif : </a:t>
            </a:r>
            <a:r>
              <a:rPr lang="fr-FR" sz="1700">
                <a:solidFill>
                  <a:srgbClr val="434343"/>
                </a:solidFill>
                <a:latin typeface="Montserrat SemiBold"/>
                <a:ea typeface="Montserrat SemiBold"/>
                <a:cs typeface="Montserrat SemiBold"/>
                <a:sym typeface="Montserrat SemiBold"/>
              </a:rPr>
              <a:t>la lier à d’autres données économiques (revenue, budget), culturels (genres, keywords, overview). </a:t>
            </a:r>
            <a:endParaRPr>
              <a:solidFill>
                <a:srgbClr val="434343"/>
              </a:solidFill>
            </a:endParaRPr>
          </a:p>
          <a:p>
            <a:pPr indent="0" lvl="0" marL="0" marR="0" rtl="0" algn="just">
              <a:spcBef>
                <a:spcPts val="0"/>
              </a:spcBef>
              <a:spcAft>
                <a:spcPts val="0"/>
              </a:spcAft>
              <a:buNone/>
            </a:pPr>
            <a:r>
              <a:t/>
            </a:r>
            <a:endParaRPr sz="1700">
              <a:solidFill>
                <a:srgbClr val="434343"/>
              </a:solidFill>
              <a:latin typeface="Montserrat SemiBold"/>
              <a:ea typeface="Montserrat SemiBold"/>
              <a:cs typeface="Montserrat SemiBold"/>
              <a:sym typeface="Montserrat SemiBold"/>
            </a:endParaRPr>
          </a:p>
          <a:p>
            <a:pPr indent="0" lvl="0" marL="0" marR="0" rtl="0" algn="just">
              <a:spcBef>
                <a:spcPts val="0"/>
              </a:spcBef>
              <a:spcAft>
                <a:spcPts val="0"/>
              </a:spcAft>
              <a:buNone/>
            </a:pPr>
            <a:r>
              <a:rPr b="1" lang="fr-FR" sz="1600">
                <a:solidFill>
                  <a:srgbClr val="434343"/>
                </a:solidFill>
                <a:latin typeface="Montserrat SemiBold"/>
                <a:ea typeface="Montserrat SemiBold"/>
                <a:cs typeface="Montserrat SemiBold"/>
                <a:sym typeface="Montserrat SemiBold"/>
              </a:rPr>
              <a:t>En parallèle : </a:t>
            </a:r>
            <a:r>
              <a:rPr lang="fr-FR" sz="1700">
                <a:solidFill>
                  <a:srgbClr val="434343"/>
                </a:solidFill>
                <a:latin typeface="Montserrat SemiBold"/>
                <a:ea typeface="Montserrat SemiBold"/>
                <a:cs typeface="Montserrat SemiBold"/>
                <a:sym typeface="Montserrat SemiBold"/>
              </a:rPr>
              <a:t>étudier les liens relationnels entre les pays via les co-productions. 									</a:t>
            </a:r>
            <a:br>
              <a:rPr lang="fr-FR" sz="1700">
                <a:solidFill>
                  <a:srgbClr val="434343"/>
                </a:solidFill>
                <a:latin typeface="Montserrat SemiBold"/>
                <a:ea typeface="Montserrat SemiBold"/>
                <a:cs typeface="Montserrat SemiBold"/>
                <a:sym typeface="Montserrat SemiBold"/>
              </a:rPr>
            </a:br>
            <a:r>
              <a:rPr b="1" lang="fr-FR" sz="1600">
                <a:solidFill>
                  <a:srgbClr val="434343"/>
                </a:solidFill>
                <a:latin typeface="Montserrat"/>
                <a:ea typeface="Montserrat"/>
                <a:cs typeface="Montserrat"/>
                <a:sym typeface="Montserrat"/>
              </a:rPr>
              <a:t>L’ébauche de notre projet :</a:t>
            </a:r>
            <a:r>
              <a:rPr b="1" lang="fr-FR" sz="1600">
                <a:solidFill>
                  <a:srgbClr val="434343"/>
                </a:solidFill>
                <a:latin typeface="Montserrat SemiBold"/>
                <a:ea typeface="Montserrat SemiBold"/>
                <a:cs typeface="Montserrat SemiBold"/>
                <a:sym typeface="Montserrat SemiBold"/>
              </a:rPr>
              <a:t> </a:t>
            </a:r>
            <a:r>
              <a:rPr lang="fr-FR" sz="1700">
                <a:solidFill>
                  <a:srgbClr val="434343"/>
                </a:solidFill>
                <a:latin typeface="Montserrat SemiBold"/>
                <a:ea typeface="Montserrat SemiBold"/>
                <a:cs typeface="Montserrat SemiBold"/>
                <a:sym typeface="Montserrat SemiBold"/>
              </a:rPr>
              <a:t>réaliser une carte du monde représentant les pays cinématographiques, leurs interactions et leurs caractéristiques culturelles de films.</a:t>
            </a:r>
            <a:endParaRPr>
              <a:solidFill>
                <a:srgbClr val="434343"/>
              </a:solidFill>
            </a:endParaRPr>
          </a:p>
        </p:txBody>
      </p:sp>
      <p:sp>
        <p:nvSpPr>
          <p:cNvPr id="150" name="Google Shape;150;p5"/>
          <p:cNvSpPr/>
          <p:nvPr/>
        </p:nvSpPr>
        <p:spPr>
          <a:xfrm>
            <a:off x="1318900" y="2825225"/>
            <a:ext cx="2913600" cy="677100"/>
          </a:xfrm>
          <a:prstGeom prst="rect">
            <a:avLst/>
          </a:prstGeom>
          <a:solidFill>
            <a:srgbClr val="EFEFE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900">
                <a:solidFill>
                  <a:schemeClr val="dk1"/>
                </a:solidFill>
                <a:latin typeface="Montserrat SemiBold"/>
                <a:ea typeface="Montserrat SemiBold"/>
                <a:cs typeface="Montserrat SemiBold"/>
                <a:sym typeface="Montserrat SemiBold"/>
              </a:rPr>
              <a:t>🡪  4064  entrées</a:t>
            </a:r>
            <a:endParaRPr/>
          </a:p>
          <a:p>
            <a:pPr indent="0" lvl="0" marL="0" marR="0" rtl="0" algn="l">
              <a:spcBef>
                <a:spcPts val="0"/>
              </a:spcBef>
              <a:spcAft>
                <a:spcPts val="0"/>
              </a:spcAft>
              <a:buNone/>
            </a:pPr>
            <a:r>
              <a:rPr lang="fr-FR" sz="1900">
                <a:solidFill>
                  <a:schemeClr val="dk1"/>
                </a:solidFill>
                <a:latin typeface="Montserrat SemiBold"/>
                <a:ea typeface="Montserrat SemiBold"/>
                <a:cs typeface="Montserrat SemiBold"/>
                <a:sym typeface="Montserrat SemiBold"/>
              </a:rPr>
              <a:t>🡪  18  catégories</a:t>
            </a:r>
            <a:endParaRPr/>
          </a:p>
        </p:txBody>
      </p:sp>
      <p:sp>
        <p:nvSpPr>
          <p:cNvPr id="151" name="Google Shape;151;p5"/>
          <p:cNvSpPr txBox="1"/>
          <p:nvPr/>
        </p:nvSpPr>
        <p:spPr>
          <a:xfrm>
            <a:off x="804550" y="431725"/>
            <a:ext cx="39423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LE DATASET</a:t>
            </a:r>
            <a:endParaRPr sz="4000">
              <a:solidFill>
                <a:srgbClr val="3D85C6"/>
              </a:solidFill>
              <a:latin typeface="Montserrat SemiBold"/>
              <a:ea typeface="Montserrat SemiBold"/>
              <a:cs typeface="Montserrat SemiBold"/>
              <a:sym typeface="Montserrat SemiBold"/>
            </a:endParaRPr>
          </a:p>
        </p:txBody>
      </p:sp>
      <p:grpSp>
        <p:nvGrpSpPr>
          <p:cNvPr id="152" name="Google Shape;152;p5"/>
          <p:cNvGrpSpPr/>
          <p:nvPr/>
        </p:nvGrpSpPr>
        <p:grpSpPr>
          <a:xfrm>
            <a:off x="643742" y="431732"/>
            <a:ext cx="332087" cy="363294"/>
            <a:chOff x="2255198" y="1374068"/>
            <a:chExt cx="332087" cy="363294"/>
          </a:xfrm>
        </p:grpSpPr>
        <p:sp>
          <p:nvSpPr>
            <p:cNvPr id="153" name="Google Shape;153;p5"/>
            <p:cNvSpPr/>
            <p:nvPr/>
          </p:nvSpPr>
          <p:spPr>
            <a:xfrm>
              <a:off x="2255198" y="1405275"/>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154" name="Google Shape;154;p5"/>
            <p:cNvSpPr/>
            <p:nvPr/>
          </p:nvSpPr>
          <p:spPr>
            <a:xfrm rot="5400000">
              <a:off x="2398382" y="1230884"/>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155" name="Google Shape;155;p5"/>
          <p:cNvGrpSpPr/>
          <p:nvPr/>
        </p:nvGrpSpPr>
        <p:grpSpPr>
          <a:xfrm rot="10800000">
            <a:off x="4083797" y="790824"/>
            <a:ext cx="332087" cy="363294"/>
            <a:chOff x="2255198" y="1374068"/>
            <a:chExt cx="332087" cy="363294"/>
          </a:xfrm>
        </p:grpSpPr>
        <p:sp>
          <p:nvSpPr>
            <p:cNvPr id="156" name="Google Shape;156;p5"/>
            <p:cNvSpPr/>
            <p:nvPr/>
          </p:nvSpPr>
          <p:spPr>
            <a:xfrm>
              <a:off x="2255198" y="1405275"/>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157" name="Google Shape;157;p5"/>
            <p:cNvSpPr/>
            <p:nvPr/>
          </p:nvSpPr>
          <p:spPr>
            <a:xfrm rot="5400000">
              <a:off x="2398382" y="1230884"/>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61" name="Shape 161"/>
        <p:cNvGrpSpPr/>
        <p:nvPr/>
      </p:nvGrpSpPr>
      <p:grpSpPr>
        <a:xfrm>
          <a:off x="0" y="0"/>
          <a:ext cx="0" cy="0"/>
          <a:chOff x="0" y="0"/>
          <a:chExt cx="0" cy="0"/>
        </a:xfrm>
      </p:grpSpPr>
      <p:pic>
        <p:nvPicPr>
          <p:cNvPr id="162" name="Google Shape;162;p6"/>
          <p:cNvPicPr preferRelativeResize="0"/>
          <p:nvPr/>
        </p:nvPicPr>
        <p:blipFill rotWithShape="1">
          <a:blip r:embed="rId3">
            <a:alphaModFix/>
          </a:blip>
          <a:srcRect b="0" l="0" r="0" t="0"/>
          <a:stretch/>
        </p:blipFill>
        <p:spPr>
          <a:xfrm>
            <a:off x="7142875" y="1247750"/>
            <a:ext cx="4762174" cy="4688675"/>
          </a:xfrm>
          <a:prstGeom prst="rect">
            <a:avLst/>
          </a:prstGeom>
          <a:noFill/>
          <a:ln>
            <a:noFill/>
          </a:ln>
        </p:spPr>
      </p:pic>
      <p:sp>
        <p:nvSpPr>
          <p:cNvPr id="163" name="Google Shape;163;p6"/>
          <p:cNvSpPr txBox="1"/>
          <p:nvPr/>
        </p:nvSpPr>
        <p:spPr>
          <a:xfrm>
            <a:off x="500368" y="1859340"/>
            <a:ext cx="6117179"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Après une 1</a:t>
            </a:r>
            <a:r>
              <a:rPr baseline="30000" lang="fr-FR" sz="1800">
                <a:solidFill>
                  <a:schemeClr val="dk1"/>
                </a:solidFill>
                <a:latin typeface="Montserrat Medium"/>
                <a:ea typeface="Montserrat Medium"/>
                <a:cs typeface="Montserrat Medium"/>
                <a:sym typeface="Montserrat Medium"/>
              </a:rPr>
              <a:t>ère</a:t>
            </a:r>
            <a:r>
              <a:rPr lang="fr-FR" sz="1800">
                <a:solidFill>
                  <a:schemeClr val="dk1"/>
                </a:solidFill>
                <a:latin typeface="Montserrat Medium"/>
                <a:ea typeface="Montserrat Medium"/>
                <a:cs typeface="Montserrat Medium"/>
                <a:sym typeface="Montserrat Medium"/>
              </a:rPr>
              <a:t> exploration sur Open Refine, nous réalisons le poids des USA dans le dataset. </a:t>
            </a:r>
            <a:endParaRPr>
              <a:latin typeface="Montserrat Medium"/>
              <a:ea typeface="Montserrat Medium"/>
              <a:cs typeface="Montserrat Medium"/>
              <a:sym typeface="Montserrat Medium"/>
            </a:endParaRPr>
          </a:p>
          <a:p>
            <a:pPr indent="0" lvl="0" marL="0" marR="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Plus de 50% des films (sans compter les coprod).</a:t>
            </a:r>
            <a:endParaRPr>
              <a:latin typeface="Montserrat Medium"/>
              <a:ea typeface="Montserrat Medium"/>
              <a:cs typeface="Montserrat Medium"/>
              <a:sym typeface="Montserrat Medium"/>
            </a:endParaRPr>
          </a:p>
          <a:p>
            <a:pPr indent="0" lvl="0" marL="0" marR="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marR="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La proportion de films étrangers est très faible et peu représentative des pays présents dans le dataset.</a:t>
            </a:r>
            <a:endParaRPr>
              <a:latin typeface="Montserrat Medium"/>
              <a:ea typeface="Montserrat Medium"/>
              <a:cs typeface="Montserrat Medium"/>
              <a:sym typeface="Montserrat Medium"/>
            </a:endParaRPr>
          </a:p>
          <a:p>
            <a:pPr indent="0" lvl="0" marL="0" marR="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marR="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Le dataset représente donc le marché cinématographique américain : ses productions mais aussi et surtout sa consommation (via le vote-average et le revenue).</a:t>
            </a:r>
            <a:endParaRPr>
              <a:latin typeface="Montserrat Medium"/>
              <a:ea typeface="Montserrat Medium"/>
              <a:cs typeface="Montserrat Medium"/>
              <a:sym typeface="Montserrat Medium"/>
            </a:endParaRPr>
          </a:p>
        </p:txBody>
      </p:sp>
      <p:sp>
        <p:nvSpPr>
          <p:cNvPr id="164" name="Google Shape;164;p6"/>
          <p:cNvSpPr txBox="1"/>
          <p:nvPr/>
        </p:nvSpPr>
        <p:spPr>
          <a:xfrm>
            <a:off x="804551" y="309275"/>
            <a:ext cx="66159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PREMIER PROBL</a:t>
            </a:r>
            <a:r>
              <a:rPr lang="fr-FR" sz="4000">
                <a:solidFill>
                  <a:srgbClr val="3D85C6"/>
                </a:solidFill>
                <a:latin typeface="Montserrat SemiBold"/>
                <a:ea typeface="Montserrat SemiBold"/>
                <a:cs typeface="Montserrat SemiBold"/>
                <a:sym typeface="Montserrat SemiBold"/>
              </a:rPr>
              <a:t>ÈME RENCONTRÉ</a:t>
            </a:r>
            <a:endParaRPr sz="4000">
              <a:solidFill>
                <a:srgbClr val="3D85C6"/>
              </a:solidFill>
              <a:latin typeface="Montserrat SemiBold"/>
              <a:ea typeface="Montserrat SemiBold"/>
              <a:cs typeface="Montserrat SemiBold"/>
              <a:sym typeface="Montserrat SemiBold"/>
            </a:endParaRPr>
          </a:p>
        </p:txBody>
      </p:sp>
      <p:grpSp>
        <p:nvGrpSpPr>
          <p:cNvPr id="165" name="Google Shape;165;p6"/>
          <p:cNvGrpSpPr/>
          <p:nvPr/>
        </p:nvGrpSpPr>
        <p:grpSpPr>
          <a:xfrm>
            <a:off x="602842" y="295957"/>
            <a:ext cx="332087" cy="363294"/>
            <a:chOff x="2255198" y="1374068"/>
            <a:chExt cx="332087" cy="363294"/>
          </a:xfrm>
        </p:grpSpPr>
        <p:sp>
          <p:nvSpPr>
            <p:cNvPr id="166" name="Google Shape;166;p6"/>
            <p:cNvSpPr/>
            <p:nvPr/>
          </p:nvSpPr>
          <p:spPr>
            <a:xfrm>
              <a:off x="2255198" y="1405275"/>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167" name="Google Shape;167;p6"/>
            <p:cNvSpPr/>
            <p:nvPr/>
          </p:nvSpPr>
          <p:spPr>
            <a:xfrm rot="5400000">
              <a:off x="2398382" y="1230884"/>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grpSp>
        <p:nvGrpSpPr>
          <p:cNvPr id="168" name="Google Shape;168;p6"/>
          <p:cNvGrpSpPr/>
          <p:nvPr/>
        </p:nvGrpSpPr>
        <p:grpSpPr>
          <a:xfrm rot="10800000">
            <a:off x="6508814" y="1169011"/>
            <a:ext cx="332087" cy="363294"/>
            <a:chOff x="2255198" y="1374068"/>
            <a:chExt cx="332087" cy="363294"/>
          </a:xfrm>
        </p:grpSpPr>
        <p:sp>
          <p:nvSpPr>
            <p:cNvPr id="169" name="Google Shape;169;p6"/>
            <p:cNvSpPr/>
            <p:nvPr/>
          </p:nvSpPr>
          <p:spPr>
            <a:xfrm>
              <a:off x="2255198" y="1405275"/>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170" name="Google Shape;170;p6"/>
            <p:cNvSpPr/>
            <p:nvPr/>
          </p:nvSpPr>
          <p:spPr>
            <a:xfrm rot="5400000">
              <a:off x="2398382" y="1230884"/>
              <a:ext cx="45719" cy="3320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74" name="Shape 174"/>
        <p:cNvGrpSpPr/>
        <p:nvPr/>
      </p:nvGrpSpPr>
      <p:grpSpPr>
        <a:xfrm>
          <a:off x="0" y="0"/>
          <a:ext cx="0" cy="0"/>
          <a:chOff x="0" y="0"/>
          <a:chExt cx="0" cy="0"/>
        </a:xfrm>
      </p:grpSpPr>
      <p:sp>
        <p:nvSpPr>
          <p:cNvPr id="175" name="Google Shape;175;p7"/>
          <p:cNvSpPr txBox="1"/>
          <p:nvPr/>
        </p:nvSpPr>
        <p:spPr>
          <a:xfrm>
            <a:off x="1844523" y="4877807"/>
            <a:ext cx="10526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1900">
                <a:solidFill>
                  <a:schemeClr val="dk1"/>
                </a:solidFill>
                <a:latin typeface="Montserrat"/>
                <a:ea typeface="Montserrat"/>
                <a:cs typeface="Montserrat"/>
                <a:sym typeface="Montserrat"/>
              </a:rPr>
              <a:t>Questions de recherche :</a:t>
            </a:r>
            <a:br>
              <a:rPr b="1" lang="fr-FR" sz="1900">
                <a:solidFill>
                  <a:schemeClr val="dk1"/>
                </a:solidFill>
                <a:latin typeface="Montserrat"/>
                <a:ea typeface="Montserrat"/>
                <a:cs typeface="Montserrat"/>
                <a:sym typeface="Montserrat"/>
              </a:rPr>
            </a:br>
            <a:endParaRPr b="1" sz="1900">
              <a:solidFill>
                <a:schemeClr val="dk1"/>
              </a:solidFill>
              <a:latin typeface="Montserrat"/>
              <a:ea typeface="Montserrat"/>
              <a:cs typeface="Montserrat"/>
              <a:sym typeface="Montserrat"/>
            </a:endParaRPr>
          </a:p>
          <a:p>
            <a:pPr indent="0" lvl="0" marL="0" marR="0" rtl="0" algn="l">
              <a:spcBef>
                <a:spcPts val="0"/>
              </a:spcBef>
              <a:spcAft>
                <a:spcPts val="0"/>
              </a:spcAft>
              <a:buNone/>
            </a:pPr>
            <a:r>
              <a:rPr lang="fr-FR" sz="1800">
                <a:solidFill>
                  <a:schemeClr val="dk1"/>
                </a:solidFill>
                <a:latin typeface="Montserrat Medium"/>
                <a:ea typeface="Montserrat Medium"/>
                <a:cs typeface="Montserrat Medium"/>
                <a:sym typeface="Montserrat Medium"/>
              </a:rPr>
              <a:t>Quels sont les ingrédients du succès d’un film étranger au box office américain ?</a:t>
            </a:r>
            <a:br>
              <a:rPr lang="fr-FR" sz="1800">
                <a:solidFill>
                  <a:schemeClr val="dk1"/>
                </a:solidFill>
                <a:latin typeface="Montserrat Medium"/>
                <a:ea typeface="Montserrat Medium"/>
                <a:cs typeface="Montserrat Medium"/>
                <a:sym typeface="Montserrat Medium"/>
              </a:rPr>
            </a:br>
            <a:r>
              <a:rPr lang="fr-FR" sz="1800">
                <a:solidFill>
                  <a:schemeClr val="dk1"/>
                </a:solidFill>
                <a:latin typeface="Montserrat Medium"/>
                <a:ea typeface="Montserrat Medium"/>
                <a:cs typeface="Montserrat Medium"/>
                <a:sym typeface="Montserrat Medium"/>
              </a:rPr>
              <a:t>Comment un film étranger perce aux USA ? </a:t>
            </a:r>
            <a:endParaRPr>
              <a:latin typeface="Montserrat Medium"/>
              <a:ea typeface="Montserrat Medium"/>
              <a:cs typeface="Montserrat Medium"/>
              <a:sym typeface="Montserrat Medium"/>
            </a:endParaRPr>
          </a:p>
        </p:txBody>
      </p:sp>
      <p:sp>
        <p:nvSpPr>
          <p:cNvPr id="176" name="Google Shape;176;p7"/>
          <p:cNvSpPr txBox="1"/>
          <p:nvPr/>
        </p:nvSpPr>
        <p:spPr>
          <a:xfrm>
            <a:off x="774625" y="1680775"/>
            <a:ext cx="103614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1700">
                <a:solidFill>
                  <a:schemeClr val="dk1"/>
                </a:solidFill>
                <a:latin typeface="Montserrat Medium"/>
                <a:ea typeface="Montserrat Medium"/>
                <a:cs typeface="Montserrat Medium"/>
                <a:sym typeface="Montserrat Medium"/>
              </a:rPr>
              <a:t>C</a:t>
            </a:r>
            <a:r>
              <a:rPr lang="fr-FR" sz="1700">
                <a:solidFill>
                  <a:schemeClr val="dk1"/>
                </a:solidFill>
                <a:latin typeface="Montserrat Medium"/>
                <a:ea typeface="Montserrat Medium"/>
                <a:cs typeface="Montserrat Medium"/>
                <a:sym typeface="Montserrat Medium"/>
              </a:rPr>
              <a:t>e biais de représentation du dataset peut nous être utile afin de diriger notre recherche vers un autre angle : </a:t>
            </a:r>
            <a:endParaRPr sz="1700">
              <a:solidFill>
                <a:schemeClr val="dk1"/>
              </a:solidFill>
              <a:latin typeface="Montserrat Medium"/>
              <a:ea typeface="Montserrat Medium"/>
              <a:cs typeface="Montserrat Medium"/>
              <a:sym typeface="Montserrat Medium"/>
            </a:endParaRPr>
          </a:p>
          <a:p>
            <a:pPr indent="0" lvl="0" marL="0" marR="0" rtl="0" algn="l">
              <a:spcBef>
                <a:spcPts val="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marR="0" rtl="0" algn="l">
              <a:spcBef>
                <a:spcPts val="0"/>
              </a:spcBef>
              <a:spcAft>
                <a:spcPts val="0"/>
              </a:spcAft>
              <a:buNone/>
            </a:pPr>
            <a:r>
              <a:rPr lang="fr-FR" sz="1700">
                <a:solidFill>
                  <a:schemeClr val="dk1"/>
                </a:solidFill>
                <a:latin typeface="Montserrat Medium"/>
                <a:ea typeface="Montserrat Medium"/>
                <a:cs typeface="Montserrat Medium"/>
                <a:sym typeface="Montserrat Medium"/>
              </a:rPr>
              <a:t>Cela nous permet de voir comment un film étranger peut devenir </a:t>
            </a:r>
            <a:br>
              <a:rPr lang="fr-FR" sz="1700">
                <a:solidFill>
                  <a:schemeClr val="dk1"/>
                </a:solidFill>
                <a:latin typeface="Montserrat Medium"/>
                <a:ea typeface="Montserrat Medium"/>
                <a:cs typeface="Montserrat Medium"/>
                <a:sym typeface="Montserrat Medium"/>
              </a:rPr>
            </a:br>
            <a:r>
              <a:rPr lang="fr-FR" sz="1700">
                <a:solidFill>
                  <a:schemeClr val="dk1"/>
                </a:solidFill>
                <a:latin typeface="Montserrat Medium"/>
                <a:ea typeface="Montserrat Medium"/>
                <a:cs typeface="Montserrat Medium"/>
                <a:sym typeface="Montserrat Medium"/>
              </a:rPr>
              <a:t>un succès aux Etats-Unis. </a:t>
            </a:r>
            <a:endParaRPr sz="1700">
              <a:solidFill>
                <a:schemeClr val="dk1"/>
              </a:solidFill>
              <a:latin typeface="Montserrat Medium"/>
              <a:ea typeface="Montserrat Medium"/>
              <a:cs typeface="Montserrat Medium"/>
              <a:sym typeface="Montserrat Medium"/>
            </a:endParaRPr>
          </a:p>
          <a:p>
            <a:pPr indent="0" lvl="0" marL="0" marR="0" rtl="0" algn="l">
              <a:spcBef>
                <a:spcPts val="0"/>
              </a:spcBef>
              <a:spcAft>
                <a:spcPts val="0"/>
              </a:spcAft>
              <a:buNone/>
            </a:pPr>
            <a:r>
              <a:t/>
            </a:r>
            <a:endParaRPr sz="1700">
              <a:solidFill>
                <a:schemeClr val="dk1"/>
              </a:solidFill>
              <a:latin typeface="Montserrat Medium"/>
              <a:ea typeface="Montserrat Medium"/>
              <a:cs typeface="Montserrat Medium"/>
              <a:sym typeface="Montserrat Medium"/>
            </a:endParaRPr>
          </a:p>
          <a:p>
            <a:pPr indent="0" lvl="0" marL="0" marR="0" rtl="0" algn="l">
              <a:spcBef>
                <a:spcPts val="0"/>
              </a:spcBef>
              <a:spcAft>
                <a:spcPts val="0"/>
              </a:spcAft>
              <a:buNone/>
            </a:pPr>
            <a:r>
              <a:rPr lang="fr-FR" sz="1700">
                <a:solidFill>
                  <a:schemeClr val="dk1"/>
                </a:solidFill>
                <a:latin typeface="Montserrat Medium"/>
                <a:ea typeface="Montserrat Medium"/>
                <a:cs typeface="Montserrat Medium"/>
                <a:sym typeface="Montserrat Medium"/>
              </a:rPr>
              <a:t>Encore plus intéressant, le poids des Etats-Unis s’explique aussi par </a:t>
            </a:r>
            <a:br>
              <a:rPr lang="fr-FR" sz="1700">
                <a:solidFill>
                  <a:schemeClr val="dk1"/>
                </a:solidFill>
                <a:latin typeface="Montserrat Medium"/>
                <a:ea typeface="Montserrat Medium"/>
                <a:cs typeface="Montserrat Medium"/>
                <a:sym typeface="Montserrat Medium"/>
              </a:rPr>
            </a:br>
            <a:r>
              <a:rPr lang="fr-FR" sz="1700">
                <a:solidFill>
                  <a:schemeClr val="dk1"/>
                </a:solidFill>
                <a:latin typeface="Montserrat Medium"/>
                <a:ea typeface="Montserrat Medium"/>
                <a:cs typeface="Montserrat Medium"/>
                <a:sym typeface="Montserrat Medium"/>
              </a:rPr>
              <a:t>de nombreuses coproductions avec des pays étrangers. </a:t>
            </a:r>
            <a:br>
              <a:rPr lang="fr-FR" sz="1700">
                <a:solidFill>
                  <a:schemeClr val="dk1"/>
                </a:solidFill>
                <a:latin typeface="Montserrat Medium"/>
                <a:ea typeface="Montserrat Medium"/>
                <a:cs typeface="Montserrat Medium"/>
                <a:sym typeface="Montserrat Medium"/>
              </a:rPr>
            </a:br>
            <a:r>
              <a:rPr lang="fr-FR" sz="1700">
                <a:solidFill>
                  <a:schemeClr val="dk1"/>
                </a:solidFill>
                <a:latin typeface="Montserrat Medium"/>
                <a:ea typeface="Montserrat Medium"/>
                <a:cs typeface="Montserrat Medium"/>
                <a:sym typeface="Montserrat Medium"/>
              </a:rPr>
              <a:t>Ces dernières influencent-elles les normes culturelles des films étrangers et donc leur réussite ? </a:t>
            </a:r>
            <a:endParaRPr sz="1700">
              <a:latin typeface="Montserrat Medium"/>
              <a:ea typeface="Montserrat Medium"/>
              <a:cs typeface="Montserrat Medium"/>
              <a:sym typeface="Montserrat Medium"/>
            </a:endParaRPr>
          </a:p>
        </p:txBody>
      </p:sp>
      <p:sp>
        <p:nvSpPr>
          <p:cNvPr id="177" name="Google Shape;177;p7"/>
          <p:cNvSpPr txBox="1"/>
          <p:nvPr/>
        </p:nvSpPr>
        <p:spPr>
          <a:xfrm>
            <a:off x="868975" y="431725"/>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RÉFLEXION</a:t>
            </a:r>
            <a:endParaRPr sz="4000">
              <a:solidFill>
                <a:srgbClr val="3D85C6"/>
              </a:solidFill>
              <a:latin typeface="Montserrat SemiBold"/>
              <a:ea typeface="Montserrat SemiBold"/>
              <a:cs typeface="Montserrat SemiBold"/>
              <a:sym typeface="Montserrat SemiBold"/>
            </a:endParaRPr>
          </a:p>
        </p:txBody>
      </p:sp>
      <p:grpSp>
        <p:nvGrpSpPr>
          <p:cNvPr id="178" name="Google Shape;178;p7"/>
          <p:cNvGrpSpPr/>
          <p:nvPr/>
        </p:nvGrpSpPr>
        <p:grpSpPr>
          <a:xfrm>
            <a:off x="643729" y="431732"/>
            <a:ext cx="332100" cy="363307"/>
            <a:chOff x="2255185" y="1374068"/>
            <a:chExt cx="332100" cy="363307"/>
          </a:xfrm>
        </p:grpSpPr>
        <p:sp>
          <p:nvSpPr>
            <p:cNvPr id="179" name="Google Shape;179;p7"/>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180" name="Google Shape;180;p7"/>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181" name="Google Shape;181;p7"/>
          <p:cNvGrpSpPr/>
          <p:nvPr/>
        </p:nvGrpSpPr>
        <p:grpSpPr>
          <a:xfrm rot="10800000">
            <a:off x="4083797" y="790811"/>
            <a:ext cx="332100" cy="363307"/>
            <a:chOff x="2255185" y="1374068"/>
            <a:chExt cx="332100" cy="363307"/>
          </a:xfrm>
        </p:grpSpPr>
        <p:sp>
          <p:nvSpPr>
            <p:cNvPr id="182" name="Google Shape;182;p7"/>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183" name="Google Shape;183;p7"/>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pic>
        <p:nvPicPr>
          <p:cNvPr id="184" name="Google Shape;184;p7"/>
          <p:cNvPicPr preferRelativeResize="0"/>
          <p:nvPr/>
        </p:nvPicPr>
        <p:blipFill>
          <a:blip r:embed="rId3">
            <a:alphaModFix/>
          </a:blip>
          <a:stretch>
            <a:fillRect/>
          </a:stretch>
        </p:blipFill>
        <p:spPr>
          <a:xfrm>
            <a:off x="8833475" y="2136000"/>
            <a:ext cx="1145800" cy="1324850"/>
          </a:xfrm>
          <a:prstGeom prst="rect">
            <a:avLst/>
          </a:prstGeom>
          <a:noFill/>
          <a:ln>
            <a:noFill/>
          </a:ln>
        </p:spPr>
      </p:pic>
      <p:pic>
        <p:nvPicPr>
          <p:cNvPr id="185" name="Google Shape;185;p7"/>
          <p:cNvPicPr preferRelativeResize="0"/>
          <p:nvPr/>
        </p:nvPicPr>
        <p:blipFill>
          <a:blip r:embed="rId4">
            <a:alphaModFix/>
          </a:blip>
          <a:stretch>
            <a:fillRect/>
          </a:stretch>
        </p:blipFill>
        <p:spPr>
          <a:xfrm>
            <a:off x="593299" y="4678149"/>
            <a:ext cx="1251225" cy="1464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89" name="Shape 189"/>
        <p:cNvGrpSpPr/>
        <p:nvPr/>
      </p:nvGrpSpPr>
      <p:grpSpPr>
        <a:xfrm>
          <a:off x="0" y="0"/>
          <a:ext cx="0" cy="0"/>
          <a:chOff x="0" y="0"/>
          <a:chExt cx="0" cy="0"/>
        </a:xfrm>
      </p:grpSpPr>
      <p:sp>
        <p:nvSpPr>
          <p:cNvPr id="190" name="Google Shape;190;p8"/>
          <p:cNvSpPr txBox="1"/>
          <p:nvPr>
            <p:ph idx="1" type="body"/>
          </p:nvPr>
        </p:nvSpPr>
        <p:spPr>
          <a:xfrm>
            <a:off x="881150" y="2262325"/>
            <a:ext cx="10515600" cy="4351200"/>
          </a:xfrm>
          <a:prstGeom prst="rect">
            <a:avLst/>
          </a:prstGeom>
          <a:solidFill>
            <a:srgbClr val="EFEFEF"/>
          </a:solidFill>
          <a:ln>
            <a:noFill/>
          </a:ln>
        </p:spPr>
        <p:txBody>
          <a:bodyPr anchorCtr="0" anchor="t" bIns="45700" lIns="91425" spcFirstLastPara="1" rIns="91425" wrap="square" tIns="45700">
            <a:normAutofit/>
          </a:bodyPr>
          <a:lstStyle/>
          <a:p>
            <a:pPr indent="-215900" lvl="0" marL="228600" rtl="0" algn="l">
              <a:lnSpc>
                <a:spcPct val="90000"/>
              </a:lnSpc>
              <a:spcBef>
                <a:spcPts val="0"/>
              </a:spcBef>
              <a:spcAft>
                <a:spcPts val="0"/>
              </a:spcAft>
              <a:buClr>
                <a:schemeClr val="dk1"/>
              </a:buClr>
              <a:buSzPts val="2600"/>
              <a:buFont typeface="Montserrat Medium"/>
              <a:buChar char="•"/>
            </a:pPr>
            <a:r>
              <a:rPr b="1" lang="fr-FR" sz="2600">
                <a:latin typeface="Montserrat"/>
                <a:ea typeface="Montserrat"/>
                <a:cs typeface="Montserrat"/>
                <a:sym typeface="Montserrat"/>
              </a:rPr>
              <a:t>Identité </a:t>
            </a:r>
            <a:r>
              <a:rPr lang="fr-FR" sz="2600">
                <a:latin typeface="Montserrat Medium"/>
                <a:ea typeface="Montserrat Medium"/>
                <a:cs typeface="Montserrat Medium"/>
                <a:sym typeface="Montserrat Medium"/>
              </a:rPr>
              <a:t>: genres, keyword, original_language, overview, production country, spoken language</a:t>
            </a:r>
            <a:endParaRPr sz="2600">
              <a:latin typeface="Montserrat Medium"/>
              <a:ea typeface="Montserrat Medium"/>
              <a:cs typeface="Montserrat Medium"/>
              <a:sym typeface="Montserrat Medium"/>
            </a:endParaRPr>
          </a:p>
          <a:p>
            <a:pPr indent="0" lvl="0" marL="228600" rtl="0" algn="l">
              <a:lnSpc>
                <a:spcPct val="90000"/>
              </a:lnSpc>
              <a:spcBef>
                <a:spcPts val="0"/>
              </a:spcBef>
              <a:spcAft>
                <a:spcPts val="0"/>
              </a:spcAft>
              <a:buNone/>
            </a:pPr>
            <a:r>
              <a:t/>
            </a:r>
            <a:endParaRPr sz="2600">
              <a:latin typeface="Montserrat Medium"/>
              <a:ea typeface="Montserrat Medium"/>
              <a:cs typeface="Montserrat Medium"/>
              <a:sym typeface="Montserrat Medium"/>
            </a:endParaRPr>
          </a:p>
          <a:p>
            <a:pPr indent="-215900" lvl="0" marL="228600" rtl="0" algn="l">
              <a:lnSpc>
                <a:spcPct val="90000"/>
              </a:lnSpc>
              <a:spcBef>
                <a:spcPts val="1000"/>
              </a:spcBef>
              <a:spcAft>
                <a:spcPts val="0"/>
              </a:spcAft>
              <a:buClr>
                <a:schemeClr val="dk1"/>
              </a:buClr>
              <a:buSzPts val="2600"/>
              <a:buFont typeface="Montserrat Medium"/>
              <a:buChar char="•"/>
            </a:pPr>
            <a:r>
              <a:rPr b="1" lang="fr-FR" sz="2600">
                <a:latin typeface="Montserrat"/>
                <a:ea typeface="Montserrat"/>
                <a:cs typeface="Montserrat"/>
                <a:sym typeface="Montserrat"/>
              </a:rPr>
              <a:t>Technique </a:t>
            </a:r>
            <a:r>
              <a:rPr lang="fr-FR" sz="2600">
                <a:latin typeface="Montserrat Medium"/>
                <a:ea typeface="Montserrat Medium"/>
                <a:cs typeface="Montserrat Medium"/>
                <a:sym typeface="Montserrat Medium"/>
              </a:rPr>
              <a:t>: budget, crew, production_company, runtime</a:t>
            </a:r>
            <a:endParaRPr sz="2600">
              <a:latin typeface="Montserrat Medium"/>
              <a:ea typeface="Montserrat Medium"/>
              <a:cs typeface="Montserrat Medium"/>
              <a:sym typeface="Montserrat Medium"/>
            </a:endParaRPr>
          </a:p>
          <a:p>
            <a:pPr indent="0" lvl="0" marL="228600" rtl="0" algn="l">
              <a:lnSpc>
                <a:spcPct val="90000"/>
              </a:lnSpc>
              <a:spcBef>
                <a:spcPts val="1000"/>
              </a:spcBef>
              <a:spcAft>
                <a:spcPts val="0"/>
              </a:spcAft>
              <a:buNone/>
            </a:pPr>
            <a:r>
              <a:t/>
            </a:r>
            <a:endParaRPr sz="2600">
              <a:latin typeface="Montserrat Medium"/>
              <a:ea typeface="Montserrat Medium"/>
              <a:cs typeface="Montserrat Medium"/>
              <a:sym typeface="Montserrat Medium"/>
            </a:endParaRPr>
          </a:p>
          <a:p>
            <a:pPr indent="-215900" lvl="0" marL="228600" rtl="0" algn="l">
              <a:lnSpc>
                <a:spcPct val="90000"/>
              </a:lnSpc>
              <a:spcBef>
                <a:spcPts val="1000"/>
              </a:spcBef>
              <a:spcAft>
                <a:spcPts val="0"/>
              </a:spcAft>
              <a:buClr>
                <a:schemeClr val="dk1"/>
              </a:buClr>
              <a:buSzPts val="2600"/>
              <a:buFont typeface="Montserrat Medium"/>
              <a:buChar char="•"/>
            </a:pPr>
            <a:r>
              <a:rPr b="1" lang="fr-FR" sz="2600">
                <a:latin typeface="Montserrat"/>
                <a:ea typeface="Montserrat"/>
                <a:cs typeface="Montserrat"/>
                <a:sym typeface="Montserrat"/>
              </a:rPr>
              <a:t>Impact </a:t>
            </a:r>
            <a:r>
              <a:rPr lang="fr-FR" sz="2600">
                <a:latin typeface="Montserrat Medium"/>
                <a:ea typeface="Montserrat Medium"/>
                <a:cs typeface="Montserrat Medium"/>
                <a:sym typeface="Montserrat Medium"/>
              </a:rPr>
              <a:t>: revenue, popularity, vote_average, vote_count</a:t>
            </a:r>
            <a:endParaRPr sz="2600">
              <a:latin typeface="Montserrat Medium"/>
              <a:ea typeface="Montserrat Medium"/>
              <a:cs typeface="Montserrat Medium"/>
              <a:sym typeface="Montserrat Medium"/>
            </a:endParaRPr>
          </a:p>
          <a:p>
            <a:pPr indent="0" lvl="0" marL="0" rtl="0" algn="l">
              <a:lnSpc>
                <a:spcPct val="90000"/>
              </a:lnSpc>
              <a:spcBef>
                <a:spcPts val="1000"/>
              </a:spcBef>
              <a:spcAft>
                <a:spcPts val="0"/>
              </a:spcAft>
              <a:buClr>
                <a:schemeClr val="dk1"/>
              </a:buClr>
              <a:buSzPts val="2800"/>
              <a:buNone/>
            </a:pPr>
            <a:br>
              <a:rPr lang="fr-FR"/>
            </a:br>
            <a:endParaRPr/>
          </a:p>
        </p:txBody>
      </p:sp>
      <p:sp>
        <p:nvSpPr>
          <p:cNvPr id="191" name="Google Shape;191;p8"/>
          <p:cNvSpPr txBox="1"/>
          <p:nvPr/>
        </p:nvSpPr>
        <p:spPr>
          <a:xfrm>
            <a:off x="838200" y="431725"/>
            <a:ext cx="78525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3800">
                <a:solidFill>
                  <a:srgbClr val="3D85C6"/>
                </a:solidFill>
                <a:latin typeface="Montserrat SemiBold"/>
                <a:ea typeface="Montserrat SemiBold"/>
                <a:cs typeface="Montserrat SemiBold"/>
                <a:sym typeface="Montserrat SemiBold"/>
              </a:rPr>
              <a:t>LES </a:t>
            </a:r>
            <a:r>
              <a:rPr lang="fr-FR" sz="3800">
                <a:solidFill>
                  <a:srgbClr val="3D85C6"/>
                </a:solidFill>
                <a:latin typeface="Montserrat SemiBold"/>
                <a:ea typeface="Montserrat SemiBold"/>
                <a:cs typeface="Montserrat SemiBold"/>
                <a:sym typeface="Montserrat SemiBold"/>
              </a:rPr>
              <a:t>DONNÉES</a:t>
            </a:r>
            <a:r>
              <a:rPr lang="fr-FR" sz="3800">
                <a:solidFill>
                  <a:srgbClr val="3D85C6"/>
                </a:solidFill>
                <a:latin typeface="Montserrat SemiBold"/>
                <a:ea typeface="Montserrat SemiBold"/>
                <a:cs typeface="Montserrat SemiBold"/>
                <a:sym typeface="Montserrat SemiBold"/>
              </a:rPr>
              <a:t> QUI VONT NOUS </a:t>
            </a:r>
            <a:r>
              <a:rPr lang="fr-FR" sz="3800">
                <a:solidFill>
                  <a:srgbClr val="3D85C6"/>
                </a:solidFill>
                <a:latin typeface="Montserrat SemiBold"/>
                <a:ea typeface="Montserrat SemiBold"/>
                <a:cs typeface="Montserrat SemiBold"/>
                <a:sym typeface="Montserrat SemiBold"/>
              </a:rPr>
              <a:t>INTÉRESSER</a:t>
            </a:r>
            <a:endParaRPr sz="3800">
              <a:solidFill>
                <a:srgbClr val="3D85C6"/>
              </a:solidFill>
              <a:latin typeface="Montserrat SemiBold"/>
              <a:ea typeface="Montserrat SemiBold"/>
              <a:cs typeface="Montserrat SemiBold"/>
              <a:sym typeface="Montserrat SemiBold"/>
            </a:endParaRPr>
          </a:p>
        </p:txBody>
      </p:sp>
      <p:grpSp>
        <p:nvGrpSpPr>
          <p:cNvPr id="192" name="Google Shape;192;p8"/>
          <p:cNvGrpSpPr/>
          <p:nvPr/>
        </p:nvGrpSpPr>
        <p:grpSpPr>
          <a:xfrm>
            <a:off x="643729" y="431732"/>
            <a:ext cx="332100" cy="363307"/>
            <a:chOff x="2255185" y="1374068"/>
            <a:chExt cx="332100" cy="363307"/>
          </a:xfrm>
        </p:grpSpPr>
        <p:sp>
          <p:nvSpPr>
            <p:cNvPr id="193" name="Google Shape;193;p8"/>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194" name="Google Shape;194;p8"/>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195" name="Google Shape;195;p8"/>
          <p:cNvGrpSpPr/>
          <p:nvPr/>
        </p:nvGrpSpPr>
        <p:grpSpPr>
          <a:xfrm rot="10800000">
            <a:off x="6975897" y="1270123"/>
            <a:ext cx="332100" cy="363307"/>
            <a:chOff x="2255185" y="1374068"/>
            <a:chExt cx="332100" cy="363307"/>
          </a:xfrm>
        </p:grpSpPr>
        <p:sp>
          <p:nvSpPr>
            <p:cNvPr id="196" name="Google Shape;196;p8"/>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197" name="Google Shape;197;p8"/>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01" name="Shape 201"/>
        <p:cNvGrpSpPr/>
        <p:nvPr/>
      </p:nvGrpSpPr>
      <p:grpSpPr>
        <a:xfrm>
          <a:off x="0" y="0"/>
          <a:ext cx="0" cy="0"/>
          <a:chOff x="0" y="0"/>
          <a:chExt cx="0" cy="0"/>
        </a:xfrm>
      </p:grpSpPr>
      <p:pic>
        <p:nvPicPr>
          <p:cNvPr id="202" name="Google Shape;202;p9"/>
          <p:cNvPicPr preferRelativeResize="0"/>
          <p:nvPr/>
        </p:nvPicPr>
        <p:blipFill rotWithShape="1">
          <a:blip r:embed="rId3">
            <a:alphaModFix/>
          </a:blip>
          <a:srcRect b="0" l="0" r="0" t="0"/>
          <a:stretch/>
        </p:blipFill>
        <p:spPr>
          <a:xfrm>
            <a:off x="4386901" y="1595101"/>
            <a:ext cx="7758627" cy="4168324"/>
          </a:xfrm>
          <a:prstGeom prst="rect">
            <a:avLst/>
          </a:prstGeom>
          <a:noFill/>
          <a:ln>
            <a:noFill/>
          </a:ln>
        </p:spPr>
      </p:pic>
      <p:sp>
        <p:nvSpPr>
          <p:cNvPr id="203" name="Google Shape;203;p9"/>
          <p:cNvSpPr txBox="1"/>
          <p:nvPr/>
        </p:nvSpPr>
        <p:spPr>
          <a:xfrm>
            <a:off x="852524" y="-40087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Montserrat Medium"/>
              <a:buNone/>
            </a:pPr>
            <a:r>
              <a:t/>
            </a:r>
            <a:endParaRPr sz="3600">
              <a:solidFill>
                <a:schemeClr val="dk1"/>
              </a:solidFill>
              <a:latin typeface="Montserrat Medium"/>
              <a:ea typeface="Montserrat Medium"/>
              <a:cs typeface="Montserrat Medium"/>
              <a:sym typeface="Montserrat Medium"/>
            </a:endParaRPr>
          </a:p>
        </p:txBody>
      </p:sp>
      <p:sp>
        <p:nvSpPr>
          <p:cNvPr id="204" name="Google Shape;204;p9"/>
          <p:cNvSpPr txBox="1"/>
          <p:nvPr/>
        </p:nvSpPr>
        <p:spPr>
          <a:xfrm>
            <a:off x="911213" y="2332175"/>
            <a:ext cx="3328500" cy="2308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Première étape : nettoyer le Dataset</a:t>
            </a:r>
            <a:endParaRPr sz="1800">
              <a:solidFill>
                <a:schemeClr val="dk1"/>
              </a:solidFill>
              <a:latin typeface="Montserrat Medium"/>
              <a:ea typeface="Montserrat Medium"/>
              <a:cs typeface="Montserrat Medium"/>
              <a:sym typeface="Montserrat Medium"/>
            </a:endParaRPr>
          </a:p>
          <a:p>
            <a:pPr indent="0" lvl="0" marL="0" marR="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marR="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marR="0" rtl="0" algn="just">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marR="0" rtl="0" algn="just">
              <a:spcBef>
                <a:spcPts val="0"/>
              </a:spcBef>
              <a:spcAft>
                <a:spcPts val="0"/>
              </a:spcAft>
              <a:buNone/>
            </a:pPr>
            <a:r>
              <a:rPr lang="fr-FR" sz="1800">
                <a:solidFill>
                  <a:schemeClr val="dk1"/>
                </a:solidFill>
                <a:latin typeface="Montserrat Medium"/>
                <a:ea typeface="Montserrat Medium"/>
                <a:cs typeface="Montserrat Medium"/>
                <a:sym typeface="Montserrat Medium"/>
              </a:rPr>
              <a:t>Repérer les erreurs d’ajouts, les cellules vides, les formats non-valides…</a:t>
            </a:r>
            <a:endParaRPr>
              <a:latin typeface="Montserrat Medium"/>
              <a:ea typeface="Montserrat Medium"/>
              <a:cs typeface="Montserrat Medium"/>
              <a:sym typeface="Montserrat Medium"/>
            </a:endParaRPr>
          </a:p>
        </p:txBody>
      </p:sp>
      <p:sp>
        <p:nvSpPr>
          <p:cNvPr id="205" name="Google Shape;205;p9"/>
          <p:cNvSpPr txBox="1"/>
          <p:nvPr/>
        </p:nvSpPr>
        <p:spPr>
          <a:xfrm>
            <a:off x="779625" y="496150"/>
            <a:ext cx="3942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fr-FR" sz="4000">
                <a:solidFill>
                  <a:srgbClr val="3D85C6"/>
                </a:solidFill>
                <a:latin typeface="Montserrat SemiBold"/>
                <a:ea typeface="Montserrat SemiBold"/>
                <a:cs typeface="Montserrat SemiBold"/>
                <a:sym typeface="Montserrat SemiBold"/>
              </a:rPr>
              <a:t>CLEANING</a:t>
            </a:r>
            <a:endParaRPr sz="4000">
              <a:solidFill>
                <a:srgbClr val="3D85C6"/>
              </a:solidFill>
              <a:latin typeface="Montserrat SemiBold"/>
              <a:ea typeface="Montserrat SemiBold"/>
              <a:cs typeface="Montserrat SemiBold"/>
              <a:sym typeface="Montserrat SemiBold"/>
            </a:endParaRPr>
          </a:p>
        </p:txBody>
      </p:sp>
      <p:grpSp>
        <p:nvGrpSpPr>
          <p:cNvPr id="206" name="Google Shape;206;p9"/>
          <p:cNvGrpSpPr/>
          <p:nvPr/>
        </p:nvGrpSpPr>
        <p:grpSpPr>
          <a:xfrm>
            <a:off x="536354" y="496157"/>
            <a:ext cx="332100" cy="363307"/>
            <a:chOff x="2255185" y="1374068"/>
            <a:chExt cx="332100" cy="363307"/>
          </a:xfrm>
        </p:grpSpPr>
        <p:sp>
          <p:nvSpPr>
            <p:cNvPr id="207" name="Google Shape;207;p9"/>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08" name="Google Shape;208;p9"/>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grpSp>
        <p:nvGrpSpPr>
          <p:cNvPr id="209" name="Google Shape;209;p9"/>
          <p:cNvGrpSpPr/>
          <p:nvPr/>
        </p:nvGrpSpPr>
        <p:grpSpPr>
          <a:xfrm rot="10800000">
            <a:off x="3690072" y="891036"/>
            <a:ext cx="332100" cy="363307"/>
            <a:chOff x="2255185" y="1374068"/>
            <a:chExt cx="332100" cy="363307"/>
          </a:xfrm>
        </p:grpSpPr>
        <p:sp>
          <p:nvSpPr>
            <p:cNvPr id="210" name="Google Shape;210;p9"/>
            <p:cNvSpPr/>
            <p:nvPr/>
          </p:nvSpPr>
          <p:spPr>
            <a:xfrm>
              <a:off x="2255198" y="1405275"/>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sp>
          <p:nvSpPr>
            <p:cNvPr id="211" name="Google Shape;211;p9"/>
            <p:cNvSpPr/>
            <p:nvPr/>
          </p:nvSpPr>
          <p:spPr>
            <a:xfrm rot="5400000">
              <a:off x="2398435" y="1230818"/>
              <a:ext cx="45600" cy="3321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accent1"/>
                </a:solidFill>
                <a:latin typeface="Calibri"/>
                <a:ea typeface="Calibri"/>
                <a:cs typeface="Calibri"/>
                <a:sym typeface="Calibri"/>
              </a:endParaRPr>
            </a:p>
          </p:txBody>
        </p:sp>
      </p:grpSp>
      <p:pic>
        <p:nvPicPr>
          <p:cNvPr id="212" name="Google Shape;212;p9"/>
          <p:cNvPicPr preferRelativeResize="0"/>
          <p:nvPr/>
        </p:nvPicPr>
        <p:blipFill>
          <a:blip r:embed="rId4">
            <a:alphaModFix/>
          </a:blip>
          <a:stretch>
            <a:fillRect/>
          </a:stretch>
        </p:blipFill>
        <p:spPr>
          <a:xfrm>
            <a:off x="88500" y="2287200"/>
            <a:ext cx="764025" cy="759950"/>
          </a:xfrm>
          <a:prstGeom prst="rect">
            <a:avLst/>
          </a:prstGeom>
          <a:noFill/>
          <a:ln>
            <a:noFill/>
          </a:ln>
        </p:spPr>
      </p:pic>
      <p:pic>
        <p:nvPicPr>
          <p:cNvPr id="213" name="Google Shape;213;p9"/>
          <p:cNvPicPr preferRelativeResize="0"/>
          <p:nvPr/>
        </p:nvPicPr>
        <p:blipFill>
          <a:blip r:embed="rId5">
            <a:alphaModFix/>
          </a:blip>
          <a:stretch>
            <a:fillRect/>
          </a:stretch>
        </p:blipFill>
        <p:spPr>
          <a:xfrm>
            <a:off x="32698" y="3676000"/>
            <a:ext cx="875625" cy="8926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F4F8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2020-05-17T18:53:23Z</dcterms:created>
  <dc:creator>Alex Alex</dc:creator>
</cp:coreProperties>
</file>